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87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89" r:id="rId15"/>
    <p:sldId id="290" r:id="rId16"/>
    <p:sldId id="260" r:id="rId17"/>
    <p:sldId id="261" r:id="rId18"/>
    <p:sldId id="291" r:id="rId19"/>
    <p:sldId id="262" r:id="rId20"/>
    <p:sldId id="293" r:id="rId21"/>
    <p:sldId id="297" r:id="rId22"/>
    <p:sldId id="299" r:id="rId23"/>
    <p:sldId id="300" r:id="rId24"/>
    <p:sldId id="275" r:id="rId25"/>
    <p:sldId id="263" r:id="rId26"/>
    <p:sldId id="278" r:id="rId27"/>
    <p:sldId id="295" r:id="rId28"/>
    <p:sldId id="296" r:id="rId29"/>
    <p:sldId id="286" r:id="rId30"/>
    <p:sldId id="279" r:id="rId31"/>
    <p:sldId id="292" r:id="rId32"/>
    <p:sldId id="280" r:id="rId33"/>
    <p:sldId id="282" r:id="rId34"/>
    <p:sldId id="281" r:id="rId35"/>
    <p:sldId id="283" r:id="rId36"/>
    <p:sldId id="298" r:id="rId37"/>
    <p:sldId id="284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4"/>
    <a:srgbClr val="9B0000"/>
    <a:srgbClr val="FF2929"/>
  </p:clrMru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 autoAdjust="0"/>
    <p:restoredTop sz="94595" autoAdjust="0"/>
  </p:normalViewPr>
  <p:slideViewPr>
    <p:cSldViewPr>
      <p:cViewPr>
        <p:scale>
          <a:sx n="80" d="100"/>
          <a:sy n="80" d="100"/>
        </p:scale>
        <p:origin x="-1272" y="-336"/>
      </p:cViewPr>
      <p:guideLst>
        <p:guide orient="horz" pos="1968"/>
        <p:guide pos="2880"/>
      </p:guideLst>
    </p:cSldViewPr>
  </p:slideViewPr>
  <p:outlineViewPr>
    <p:cViewPr>
      <p:scale>
        <a:sx n="33" d="100"/>
        <a:sy n="33" d="100"/>
      </p:scale>
      <p:origin x="0" y="6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50.wmf"/><Relationship Id="rId1" Type="http://schemas.openxmlformats.org/officeDocument/2006/relationships/image" Target="../media/image42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44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3D9310-F3F2-4814-A49C-404D7D280298}" type="datetimeFigureOut">
              <a:rPr lang="en-US"/>
              <a:pPr>
                <a:defRPr/>
              </a:pPr>
              <a:t>8/7/2010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22DE4C-D1D8-4298-A518-0CC54DD78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52873B-437F-4FDD-9818-7DA3C57EA5F0}" type="slidenum">
              <a:rPr lang="en-US"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3A7983-E9D4-4EF6-82BC-4FC7541AC5DA}" type="slidenum">
              <a:rPr lang="en-US"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DF4797-E647-478B-904D-5D4B75A639A1}" type="slidenum">
              <a:rPr lang="en-US"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2" descr="röd marg 300 dpi.ps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11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2775" y="2663825"/>
            <a:ext cx="34512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42" y="4929198"/>
            <a:ext cx="7077096" cy="966774"/>
          </a:xfrm>
        </p:spPr>
        <p:txBody>
          <a:bodyPr/>
          <a:lstStyle>
            <a:lvl1pPr marL="0" indent="0" algn="l">
              <a:buFontTx/>
              <a:buNone/>
              <a:defRPr sz="2400" smtClean="0"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sv-SE" dirty="0" smtClean="0"/>
          </a:p>
        </p:txBody>
      </p:sp>
      <p:sp>
        <p:nvSpPr>
          <p:cNvPr id="16" name="Rubrik 15"/>
          <p:cNvSpPr>
            <a:spLocks noGrp="1"/>
          </p:cNvSpPr>
          <p:nvPr>
            <p:ph type="title"/>
          </p:nvPr>
        </p:nvSpPr>
        <p:spPr>
          <a:xfrm>
            <a:off x="1643042" y="3786190"/>
            <a:ext cx="7077096" cy="109061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2775" y="2663825"/>
            <a:ext cx="34512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79850"/>
            <a:ext cx="7348538" cy="1090612"/>
          </a:xfrm>
        </p:spPr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1357312" y="5072074"/>
            <a:ext cx="7362825" cy="500078"/>
          </a:xfr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7E30A-616C-4A52-AD2E-BCDFD018522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66938" y="1905000"/>
            <a:ext cx="61722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581400"/>
            <a:ext cx="6096000" cy="1066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05600" y="6248400"/>
            <a:ext cx="1752600" cy="457200"/>
          </a:xfrm>
        </p:spPr>
        <p:txBody>
          <a:bodyPr/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E6A804D-C756-4912-BDCB-C85AD82BE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743200" cy="457200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1676400" y="6248400"/>
            <a:ext cx="1295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2A02F-8DD7-484A-AE87-3D7987F4188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25450" y="1573743"/>
            <a:ext cx="3937000" cy="45921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60138" y="1573743"/>
            <a:ext cx="3960000" cy="45921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14338" y="6324600"/>
            <a:ext cx="1373187" cy="3810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04EE-6A2D-4BC8-B996-1B4C9352113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9100" y="1565275"/>
            <a:ext cx="39560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9100" y="2214562"/>
            <a:ext cx="396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60138" y="1565275"/>
            <a:ext cx="396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60138" y="2214562"/>
            <a:ext cx="396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14338" y="6324600"/>
            <a:ext cx="1373187" cy="3810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72C1-EB47-48F4-9456-93C20CE5593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14338" y="6324600"/>
            <a:ext cx="1373187" cy="3810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40830-EE57-40C9-A8E8-3DE3A855FDE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14338" y="6324600"/>
            <a:ext cx="1373187" cy="3810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C082-6625-4BAB-AB7A-CBDDEB627B9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71600" y="1447799"/>
            <a:ext cx="7196138" cy="3886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71600" y="5410200"/>
            <a:ext cx="7196138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14338" y="6324600"/>
            <a:ext cx="1373187" cy="3810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D663-2B15-46A7-B039-F8673323323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28596" y="1552577"/>
            <a:ext cx="2214564" cy="2316162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428992" y="1552577"/>
            <a:ext cx="2214564" cy="2316162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429388" y="1552577"/>
            <a:ext cx="2214564" cy="2316162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28596" y="3929066"/>
            <a:ext cx="2214564" cy="2316162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3428992" y="3929066"/>
            <a:ext cx="2214564" cy="2316162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6429402" y="3929066"/>
            <a:ext cx="2214564" cy="2316162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1ADFB-4C0C-470C-8DC5-23A7769593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28596" y="2714620"/>
            <a:ext cx="2214564" cy="2316162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428992" y="2714620"/>
            <a:ext cx="2214564" cy="2316162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429388" y="2714620"/>
            <a:ext cx="2214564" cy="2316162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8AD1A-62FA-4032-83E9-AD5AED667CF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4" descr="gråbår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28588"/>
            <a:ext cx="7348538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566863"/>
            <a:ext cx="8301038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5925" y="6324600"/>
            <a:ext cx="67135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latin typeface="+mj-lt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324600"/>
            <a:ext cx="8715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j-lt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E2CBAAA5-9045-46C3-B633-F6DE639036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ＭＳ Ｐゴシック" pitchFamily="-111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1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82" r:id="rId8"/>
    <p:sldLayoutId id="2147483683" r:id="rId9"/>
    <p:sldLayoutId id="2147483690" r:id="rId10"/>
    <p:sldLayoutId id="214748369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g Roman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g Roman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g Roman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g Roman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3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emf"/><Relationship Id="rId4" Type="http://schemas.openxmlformats.org/officeDocument/2006/relationships/image" Target="../media/image3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8.png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7.png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46.png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45.png"/><Relationship Id="rId9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3" Type="http://schemas.openxmlformats.org/officeDocument/2006/relationships/image" Target="../media/image57.emf"/><Relationship Id="rId7" Type="http://schemas.openxmlformats.org/officeDocument/2006/relationships/image" Target="../media/image61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emf"/><Relationship Id="rId5" Type="http://schemas.openxmlformats.org/officeDocument/2006/relationships/image" Target="../media/image59.emf"/><Relationship Id="rId4" Type="http://schemas.openxmlformats.org/officeDocument/2006/relationships/image" Target="../media/image58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4"/>
          <p:cNvSpPr>
            <a:spLocks noGrp="1"/>
          </p:cNvSpPr>
          <p:nvPr>
            <p:ph type="subTitle" idx="1"/>
          </p:nvPr>
        </p:nvSpPr>
        <p:spPr>
          <a:xfrm>
            <a:off x="1643063" y="4929188"/>
            <a:ext cx="7077075" cy="966787"/>
          </a:xfrm>
        </p:spPr>
        <p:txBody>
          <a:bodyPr/>
          <a:lstStyle/>
          <a:p>
            <a:r>
              <a:rPr lang="en-US"/>
              <a:t>Sebastian Ueckert, Joakim Nyberg, Andrew C. Hooker</a:t>
            </a:r>
          </a:p>
        </p:txBody>
      </p:sp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1643063" y="3786188"/>
            <a:ext cx="7077075" cy="1090612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Application of Quasi-Newton Algorithms in Optimal Design 	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752600" y="5410200"/>
            <a:ext cx="459581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sv-SE" i="1">
                <a:solidFill>
                  <a:srgbClr val="4D4D4D"/>
                </a:solidFill>
                <a:latin typeface="Calibri" pitchFamily="34" charset="0"/>
                <a:cs typeface="ＭＳ Ｐゴシック"/>
              </a:rPr>
              <a:t>Pharmacometrics Research Group</a:t>
            </a:r>
          </a:p>
          <a:p>
            <a:pPr>
              <a:spcBef>
                <a:spcPct val="20000"/>
              </a:spcBef>
            </a:pPr>
            <a:r>
              <a:rPr lang="sv-SE" i="1">
                <a:solidFill>
                  <a:srgbClr val="4D4D4D"/>
                </a:solidFill>
                <a:latin typeface="Calibri" pitchFamily="34" charset="0"/>
                <a:cs typeface="ＭＳ Ｐゴシック"/>
              </a:rPr>
              <a:t>Department of Pharmaceutical Biosciences</a:t>
            </a:r>
          </a:p>
          <a:p>
            <a:pPr>
              <a:spcBef>
                <a:spcPct val="20000"/>
              </a:spcBef>
            </a:pPr>
            <a:r>
              <a:rPr lang="sv-SE" i="1">
                <a:solidFill>
                  <a:srgbClr val="4D4D4D"/>
                </a:solidFill>
                <a:latin typeface="Calibri" pitchFamily="34" charset="0"/>
                <a:cs typeface="ＭＳ Ｐゴシック"/>
              </a:rPr>
              <a:t>Uppsala University</a:t>
            </a:r>
          </a:p>
          <a:p>
            <a:pPr>
              <a:spcBef>
                <a:spcPct val="20000"/>
              </a:spcBef>
            </a:pPr>
            <a:r>
              <a:rPr lang="sv-SE" i="1">
                <a:solidFill>
                  <a:srgbClr val="4D4D4D"/>
                </a:solidFill>
                <a:latin typeface="Calibri" pitchFamily="34" charset="0"/>
                <a:cs typeface="ＭＳ Ｐゴシック"/>
              </a:rPr>
              <a:t>Sweden</a:t>
            </a:r>
          </a:p>
          <a:p>
            <a:endParaRPr lang="en-US">
              <a:latin typeface="Calibri" pitchFamily="34" charset="0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Gradient Based Methods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  <a:cs typeface="ＭＳ Ｐゴシック"/>
            </a:endParaRPr>
          </a:p>
        </p:txBody>
      </p:sp>
      <p:pic>
        <p:nvPicPr>
          <p:cNvPr id="40963" name="Picture 6" descr="opt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752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0595F-FC69-4A56-AFA5-E362D5138358}" type="slidenum">
              <a:rPr lang="sv-SE"/>
              <a:pPr>
                <a:defRPr/>
              </a:pPr>
              <a:t>10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Gradient Based Methods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  <a:cs typeface="ＭＳ Ｐゴシック"/>
            </a:endParaRPr>
          </a:p>
        </p:txBody>
      </p:sp>
      <p:pic>
        <p:nvPicPr>
          <p:cNvPr id="54275" name="Picture 6" descr="opt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752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D2B3BD-6FB5-48B5-BAD8-7A8BAA63B421}" type="slidenum">
              <a:rPr lang="sv-SE"/>
              <a:pPr>
                <a:defRPr/>
              </a:pPr>
              <a:t>11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Gradient Based Methods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Tx/>
              <a:buNone/>
            </a:pPr>
            <a:r>
              <a:rPr lang="en-US" smtClean="0"/>
              <a:t>Mathematically well understood</a:t>
            </a:r>
          </a:p>
          <a:p>
            <a:pPr lvl="2">
              <a:buFontTx/>
              <a:buNone/>
            </a:pPr>
            <a:r>
              <a:rPr lang="en-US" smtClean="0"/>
              <a:t>Fast (if OFV calc not too expensive) </a:t>
            </a:r>
          </a:p>
          <a:p>
            <a:pPr lvl="2">
              <a:buFontTx/>
              <a:buNone/>
            </a:pPr>
            <a:r>
              <a:rPr lang="en-US" smtClean="0"/>
              <a:t>Only local</a:t>
            </a:r>
          </a:p>
          <a:p>
            <a:pPr lvl="2">
              <a:buFontTx/>
              <a:buNone/>
            </a:pPr>
            <a:r>
              <a:rPr lang="en-US" smtClean="0"/>
              <a:t>Complicated to implement</a:t>
            </a:r>
          </a:p>
        </p:txBody>
      </p:sp>
      <p:sp>
        <p:nvSpPr>
          <p:cNvPr id="4" name="Minus 3"/>
          <p:cNvSpPr>
            <a:spLocks noChangeAspect="1"/>
          </p:cNvSpPr>
          <p:nvPr/>
        </p:nvSpPr>
        <p:spPr bwMode="auto">
          <a:xfrm>
            <a:off x="944563" y="2376488"/>
            <a:ext cx="274637" cy="274637"/>
          </a:xfrm>
          <a:prstGeom prst="mathMinu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Minus 4"/>
          <p:cNvSpPr>
            <a:spLocks noChangeAspect="1"/>
          </p:cNvSpPr>
          <p:nvPr/>
        </p:nvSpPr>
        <p:spPr bwMode="auto">
          <a:xfrm>
            <a:off x="944563" y="2713038"/>
            <a:ext cx="274637" cy="273050"/>
          </a:xfrm>
          <a:prstGeom prst="mathMinu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Plus 5"/>
          <p:cNvSpPr>
            <a:spLocks noChangeAspect="1"/>
          </p:cNvSpPr>
          <p:nvPr/>
        </p:nvSpPr>
        <p:spPr bwMode="auto">
          <a:xfrm>
            <a:off x="944563" y="2019300"/>
            <a:ext cx="274637" cy="273050"/>
          </a:xfrm>
          <a:prstGeom prst="mathPlus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Plus 6"/>
          <p:cNvSpPr>
            <a:spLocks noChangeAspect="1"/>
          </p:cNvSpPr>
          <p:nvPr/>
        </p:nvSpPr>
        <p:spPr bwMode="auto">
          <a:xfrm>
            <a:off x="944563" y="1638300"/>
            <a:ext cx="274637" cy="274638"/>
          </a:xfrm>
          <a:prstGeom prst="mathPlus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3124200"/>
            <a:ext cx="8301038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5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  <a:cs typeface="+mn-cs"/>
              </a:rPr>
              <a:t>Steepest Descent</a:t>
            </a:r>
          </a:p>
          <a:p>
            <a:pPr marL="342900" indent="-342900">
              <a:spcBef>
                <a:spcPct val="35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  <a:cs typeface="+mn-cs"/>
              </a:rPr>
              <a:t>Conjugate Gradient</a:t>
            </a:r>
            <a:endParaRPr lang="en-US" sz="2400" kern="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AEA7D1-17DF-4AD1-B4C8-E0E4A9AA7EB2}" type="slidenum">
              <a:rPr lang="sv-SE"/>
              <a:pPr>
                <a:defRPr/>
              </a:pPr>
              <a:t>12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955800" y="2514600"/>
            <a:ext cx="5130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Set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0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Determine search direction</a:t>
            </a: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Do line search along p* to find minimal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k+1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Set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k+1</a:t>
            </a:r>
            <a:r>
              <a:rPr lang="en-US" sz="2000">
                <a:latin typeface="Calibri" pitchFamily="34" charset="0"/>
                <a:cs typeface="ＭＳ Ｐゴシック"/>
              </a:rPr>
              <a:t> and go to 2</a:t>
            </a:r>
          </a:p>
        </p:txBody>
      </p:sp>
      <p:sp>
        <p:nvSpPr>
          <p:cNvPr id="163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Newton Method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752850" y="3276600"/>
          <a:ext cx="4781550" cy="411163"/>
        </p:xfrm>
        <a:graphic>
          <a:graphicData uri="http://schemas.openxmlformats.org/presentationml/2006/ole">
            <p:oleObj spid="_x0000_s16386" name="Equation" r:id="rId4" imgW="2793960" imgH="241200" progId="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024438" y="3779838"/>
          <a:ext cx="2824162" cy="411162"/>
        </p:xfrm>
        <a:graphic>
          <a:graphicData uri="http://schemas.openxmlformats.org/presentationml/2006/ole">
            <p:oleObj spid="_x0000_s16387" name="Equation" r:id="rId5" imgW="1663560" imgH="241200" progId="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441700" y="1752600"/>
          <a:ext cx="2260600" cy="584200"/>
        </p:xfrm>
        <a:graphic>
          <a:graphicData uri="http://schemas.openxmlformats.org/presentationml/2006/ole">
            <p:oleObj spid="_x0000_s16388" name="Equation" r:id="rId6" imgW="1130040" imgH="291960" progId="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562600" y="4237038"/>
          <a:ext cx="1736725" cy="411162"/>
        </p:xfrm>
        <a:graphic>
          <a:graphicData uri="http://schemas.openxmlformats.org/presentationml/2006/ole">
            <p:oleObj spid="_x0000_s16389" name="Equation" r:id="rId7" imgW="1015920" imgH="241200" progId="">
              <p:embed/>
            </p:oleObj>
          </a:graphicData>
        </a:graphic>
      </p:graphicFrame>
      <p:sp>
        <p:nvSpPr>
          <p:cNvPr id="16392" name="TextBox 16"/>
          <p:cNvSpPr txBox="1">
            <a:spLocks noChangeArrowheads="1"/>
          </p:cNvSpPr>
          <p:nvPr/>
        </p:nvSpPr>
        <p:spPr bwMode="auto">
          <a:xfrm>
            <a:off x="1066800" y="144780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Goal: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81000" y="2128838"/>
            <a:ext cx="1546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Algorithm: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B84E03-9E09-4AE9-BD92-17DB1DD1434E}" type="slidenum">
              <a:rPr lang="sv-SE"/>
              <a:pPr>
                <a:defRPr/>
              </a:pPr>
              <a:t>13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Box 18"/>
          <p:cNvSpPr txBox="1">
            <a:spLocks noChangeArrowheads="1"/>
          </p:cNvSpPr>
          <p:nvPr/>
        </p:nvSpPr>
        <p:spPr bwMode="auto">
          <a:xfrm>
            <a:off x="1955800" y="2514600"/>
            <a:ext cx="5130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Set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0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Determine search direction</a:t>
            </a: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Do line search along p* to find minimal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k+1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Set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k+1</a:t>
            </a:r>
            <a:r>
              <a:rPr lang="en-US" sz="2000">
                <a:latin typeface="Calibri" pitchFamily="34" charset="0"/>
                <a:cs typeface="ＭＳ Ｐゴシック"/>
              </a:rPr>
              <a:t> and go to 2</a:t>
            </a:r>
          </a:p>
        </p:txBody>
      </p:sp>
      <p:sp>
        <p:nvSpPr>
          <p:cNvPr id="215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Newton Method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752850" y="3276600"/>
          <a:ext cx="4781550" cy="411163"/>
        </p:xfrm>
        <a:graphic>
          <a:graphicData uri="http://schemas.openxmlformats.org/presentationml/2006/ole">
            <p:oleObj spid="_x0000_s21506" name="Equation" r:id="rId4" imgW="2793960" imgH="241200" progId="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024438" y="3779838"/>
          <a:ext cx="2824162" cy="411162"/>
        </p:xfrm>
        <a:graphic>
          <a:graphicData uri="http://schemas.openxmlformats.org/presentationml/2006/ole">
            <p:oleObj spid="_x0000_s21507" name="Equation" r:id="rId5" imgW="1663560" imgH="241200" progId="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441700" y="1752600"/>
          <a:ext cx="2260600" cy="584200"/>
        </p:xfrm>
        <a:graphic>
          <a:graphicData uri="http://schemas.openxmlformats.org/presentationml/2006/ole">
            <p:oleObj spid="_x0000_s21508" name="Equation" r:id="rId6" imgW="1130040" imgH="291960" progId="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562600" y="4237038"/>
          <a:ext cx="1736725" cy="411162"/>
        </p:xfrm>
        <a:graphic>
          <a:graphicData uri="http://schemas.openxmlformats.org/presentationml/2006/ole">
            <p:oleObj spid="_x0000_s21509" name="Equation" r:id="rId7" imgW="1015920" imgH="241200" progId="">
              <p:embed/>
            </p:oleObj>
          </a:graphicData>
        </a:graphic>
      </p:graphicFrame>
      <p:sp>
        <p:nvSpPr>
          <p:cNvPr id="21512" name="TextBox 16"/>
          <p:cNvSpPr txBox="1">
            <a:spLocks noChangeArrowheads="1"/>
          </p:cNvSpPr>
          <p:nvPr/>
        </p:nvSpPr>
        <p:spPr bwMode="auto">
          <a:xfrm>
            <a:off x="1066800" y="1447800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Goal:</a:t>
            </a:r>
          </a:p>
        </p:txBody>
      </p:sp>
      <p:sp>
        <p:nvSpPr>
          <p:cNvPr id="21513" name="TextBox 17"/>
          <p:cNvSpPr txBox="1">
            <a:spLocks noChangeArrowheads="1"/>
          </p:cNvSpPr>
          <p:nvPr/>
        </p:nvSpPr>
        <p:spPr bwMode="auto">
          <a:xfrm>
            <a:off x="381000" y="2128838"/>
            <a:ext cx="1546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Algorithm: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6858000" y="3276600"/>
            <a:ext cx="533400" cy="381000"/>
          </a:xfrm>
          <a:prstGeom prst="rect">
            <a:avLst/>
          </a:prstGeom>
          <a:solidFill>
            <a:srgbClr val="FF2929">
              <a:alpha val="39999"/>
            </a:srgbClr>
          </a:solidFill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cs typeface="ＭＳ Ｐゴシック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2907268"/>
            <a:ext cx="1846852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Calculate Hessian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5024A0-D67A-4BCC-AE76-2D45230040C1}" type="slidenum">
              <a:rPr lang="sv-SE"/>
              <a:pPr>
                <a:defRPr/>
              </a:pPr>
              <a:t>14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955800" y="3128963"/>
            <a:ext cx="5130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Set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0</a:t>
            </a:r>
            <a:r>
              <a:rPr lang="en-US" sz="2000">
                <a:latin typeface="Calibri" pitchFamily="34" charset="0"/>
                <a:cs typeface="ＭＳ Ｐゴシック"/>
              </a:rPr>
              <a:t>, B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=I</a:t>
            </a:r>
            <a:endParaRPr lang="en-US" sz="2000" baseline="-25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Determine search direction</a:t>
            </a: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Do line search along p* to find minimal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k+1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Set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k+1</a:t>
            </a:r>
            <a:r>
              <a:rPr lang="en-US" sz="2000">
                <a:latin typeface="Calibri" pitchFamily="34" charset="0"/>
                <a:cs typeface="ＭＳ Ｐゴシック"/>
              </a:rPr>
              <a:t>, B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=B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+U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 </a:t>
            </a:r>
            <a:r>
              <a:rPr lang="en-US" sz="2000">
                <a:latin typeface="Calibri" pitchFamily="34" charset="0"/>
                <a:cs typeface="ＭＳ Ｐゴシック"/>
              </a:rPr>
              <a:t>and go to 2</a:t>
            </a:r>
          </a:p>
        </p:txBody>
      </p:sp>
      <p:sp>
        <p:nvSpPr>
          <p:cNvPr id="225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Quasi-Newton Methods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762375" y="3890963"/>
          <a:ext cx="4760913" cy="411162"/>
        </p:xfrm>
        <a:graphic>
          <a:graphicData uri="http://schemas.openxmlformats.org/presentationml/2006/ole">
            <p:oleObj spid="_x0000_s22530" name="Equation" r:id="rId4" imgW="2781000" imgH="241200" progId="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153025" y="4403725"/>
          <a:ext cx="2565400" cy="390525"/>
        </p:xfrm>
        <a:graphic>
          <a:graphicData uri="http://schemas.openxmlformats.org/presentationml/2006/ole">
            <p:oleObj spid="_x0000_s22531" name="Equation" r:id="rId5" imgW="1511280" imgH="228600" progId="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703888" y="4851400"/>
          <a:ext cx="1454150" cy="411163"/>
        </p:xfrm>
        <a:graphic>
          <a:graphicData uri="http://schemas.openxmlformats.org/presentationml/2006/ole">
            <p:oleObj spid="_x0000_s22533" name="Equation" r:id="rId6" imgW="850680" imgH="241200" progId="">
              <p:embed/>
            </p:oleObj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81000" y="2743200"/>
            <a:ext cx="154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Algorithm: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057400" y="152400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  <a:cs typeface="ＭＳ Ｐゴシック"/>
              </a:rPr>
              <a:t>Calculation of Hessian is computationally expensive</a:t>
            </a:r>
          </a:p>
        </p:txBody>
      </p:sp>
      <p:sp>
        <p:nvSpPr>
          <p:cNvPr id="22538" name="TextBox 10"/>
          <p:cNvSpPr txBox="1">
            <a:spLocks noChangeArrowheads="1"/>
          </p:cNvSpPr>
          <p:nvPr/>
        </p:nvSpPr>
        <p:spPr bwMode="auto">
          <a:xfrm>
            <a:off x="577850" y="1524000"/>
            <a:ext cx="134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Problem: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5450" y="2133600"/>
            <a:ext cx="1501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Approach: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57400" y="213360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  <a:cs typeface="ＭＳ Ｐゴシック"/>
              </a:rPr>
              <a:t>Use approx. Hessian and build up during search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CCE95B-E013-4469-A2B8-FBDACB8D6D27}" type="slidenum">
              <a:rPr lang="sv-SE"/>
              <a:pPr>
                <a:defRPr/>
              </a:pPr>
              <a:t>15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Quasi-Newton Methods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Different methods for different updating formulas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Davidon–Fletcher–Powell (DFP)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Broyden-Fletcher-Goldfarb-Shanno (BFGS)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514600" y="4646613"/>
          <a:ext cx="3811588" cy="839787"/>
        </p:xfrm>
        <a:graphic>
          <a:graphicData uri="http://schemas.openxmlformats.org/presentationml/2006/ole">
            <p:oleObj spid="_x0000_s17410" name="Equation" r:id="rId4" imgW="2247840" imgH="495000" progId="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128838" y="3200400"/>
          <a:ext cx="4652962" cy="822325"/>
        </p:xfrm>
        <a:graphic>
          <a:graphicData uri="http://schemas.openxmlformats.org/presentationml/2006/ole">
            <p:oleObj spid="_x0000_s17411" name="Equation" r:id="rId5" imgW="2730240" imgH="482400" progId="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362200" y="2133600"/>
          <a:ext cx="1687513" cy="390525"/>
        </p:xfrm>
        <a:graphic>
          <a:graphicData uri="http://schemas.openxmlformats.org/presentationml/2006/ole">
            <p:oleObj spid="_x0000_s17412" name="Equation" r:id="rId6" imgW="990360" imgH="228600" progId="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5114925" y="2133600"/>
          <a:ext cx="1362075" cy="390525"/>
        </p:xfrm>
        <a:graphic>
          <a:graphicData uri="http://schemas.openxmlformats.org/presentationml/2006/ole">
            <p:oleObj spid="_x0000_s17413" name="Equation" r:id="rId7" imgW="799920" imgH="22860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1C4464-B374-47A4-8B33-FDCFFD626FF2}" type="slidenum">
              <a:rPr lang="sv-SE"/>
              <a:pPr>
                <a:defRPr/>
              </a:pPr>
              <a:t>16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Constraints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Experiments usually come with practicality constraints e.g.:</a:t>
            </a:r>
          </a:p>
          <a:p>
            <a:pPr lvl="1"/>
            <a:r>
              <a:rPr lang="en-US" smtClean="0"/>
              <a:t>Administered dose has to be smaller than X mg</a:t>
            </a:r>
          </a:p>
          <a:p>
            <a:pPr lvl="1"/>
            <a:r>
              <a:rPr lang="en-US" smtClean="0"/>
              <a:t>Sampling times can only be taken until 8 h after dosing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657600" y="3276600"/>
          <a:ext cx="1146175" cy="390525"/>
        </p:xfrm>
        <a:graphic>
          <a:graphicData uri="http://schemas.openxmlformats.org/presentationml/2006/ole">
            <p:oleObj spid="_x0000_s23554" name="Equation" r:id="rId4" imgW="672840" imgH="228600" progId="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95600" y="2819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cs typeface="ＭＳ Ｐゴシック"/>
                <a:sym typeface="Wingdings" pitchFamily="2" charset="2"/>
              </a:rPr>
              <a:t>Box Constraints </a:t>
            </a:r>
            <a:endParaRPr lang="en-US" sz="2400">
              <a:latin typeface="Calibri" pitchFamily="34" charset="0"/>
              <a:cs typeface="ＭＳ Ｐゴシック"/>
            </a:endParaRPr>
          </a:p>
        </p:txBody>
      </p:sp>
      <p:pic>
        <p:nvPicPr>
          <p:cNvPr id="6" name="Picture 5" descr="bopt1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3581400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pt1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3581400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 bwMode="auto">
          <a:xfrm>
            <a:off x="3962400" y="4667250"/>
            <a:ext cx="1066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21125" y="6019800"/>
            <a:ext cx="1260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  <a:cs typeface="ＭＳ Ｐゴシック"/>
              </a:rPr>
              <a:t>BFGS-B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EC4357-2069-4979-BC46-749C2E32782F}" type="slidenum">
              <a:rPr lang="sv-SE"/>
              <a:pPr>
                <a:defRPr/>
              </a:pPr>
              <a:t>17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BFGS-B</a:t>
            </a:r>
          </a:p>
        </p:txBody>
      </p:sp>
      <p:sp>
        <p:nvSpPr>
          <p:cNvPr id="24582" name="TextBox 3"/>
          <p:cNvSpPr txBox="1">
            <a:spLocks noChangeArrowheads="1"/>
          </p:cNvSpPr>
          <p:nvPr/>
        </p:nvSpPr>
        <p:spPr bwMode="auto">
          <a:xfrm>
            <a:off x="1955800" y="1862138"/>
            <a:ext cx="7089775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Set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0</a:t>
            </a:r>
            <a:r>
              <a:rPr lang="en-US" sz="2000">
                <a:latin typeface="Calibri" pitchFamily="34" charset="0"/>
                <a:cs typeface="ＭＳ Ｐゴシック"/>
              </a:rPr>
              <a:t>, B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=I</a:t>
            </a:r>
            <a:endParaRPr lang="en-US" sz="2000" baseline="-25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Determine search direction</a:t>
            </a: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Project search direction vector on feasible region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Do line search along p* to find minimal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k+1 </a:t>
            </a:r>
            <a:r>
              <a:rPr lang="en-US" sz="2000">
                <a:latin typeface="Calibri" pitchFamily="34" charset="0"/>
                <a:cs typeface="ＭＳ Ｐゴシック"/>
              </a:rPr>
              <a:t>respecting bounds</a:t>
            </a:r>
            <a:endParaRPr lang="en-US" sz="2000" baseline="-25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Set 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=x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k+1</a:t>
            </a:r>
            <a:r>
              <a:rPr lang="en-US" sz="2000">
                <a:latin typeface="Calibri" pitchFamily="34" charset="0"/>
                <a:cs typeface="ＭＳ Ｐゴシック"/>
              </a:rPr>
              <a:t>, B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=B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</a:t>
            </a:r>
            <a:r>
              <a:rPr lang="en-US" sz="2000">
                <a:latin typeface="Calibri" pitchFamily="34" charset="0"/>
                <a:cs typeface="ＭＳ Ｐゴシック"/>
              </a:rPr>
              <a:t>+U</a:t>
            </a:r>
            <a:r>
              <a:rPr lang="en-US" sz="2000" baseline="-25000">
                <a:latin typeface="Calibri" pitchFamily="34" charset="0"/>
                <a:cs typeface="ＭＳ Ｐゴシック"/>
              </a:rPr>
              <a:t>k </a:t>
            </a:r>
            <a:r>
              <a:rPr lang="en-US" sz="2000">
                <a:latin typeface="Calibri" pitchFamily="34" charset="0"/>
                <a:cs typeface="ＭＳ Ｐゴシック"/>
              </a:rPr>
              <a:t>and go to 2</a:t>
            </a:r>
          </a:p>
        </p:txBody>
      </p:sp>
      <p:sp>
        <p:nvSpPr>
          <p:cNvPr id="24583" name="TextBox 4"/>
          <p:cNvSpPr txBox="1">
            <a:spLocks noChangeArrowheads="1"/>
          </p:cNvSpPr>
          <p:nvPr/>
        </p:nvSpPr>
        <p:spPr bwMode="auto">
          <a:xfrm>
            <a:off x="381000" y="1476375"/>
            <a:ext cx="154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Algorithm: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762375" y="2624138"/>
          <a:ext cx="4760913" cy="411162"/>
        </p:xfrm>
        <a:graphic>
          <a:graphicData uri="http://schemas.openxmlformats.org/presentationml/2006/ole">
            <p:oleObj spid="_x0000_s24578" name="Equation" r:id="rId4" imgW="2781000" imgH="241200" progId="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5153025" y="3136900"/>
          <a:ext cx="2565400" cy="390525"/>
        </p:xfrm>
        <a:graphic>
          <a:graphicData uri="http://schemas.openxmlformats.org/presentationml/2006/ole">
            <p:oleObj spid="_x0000_s24579" name="Equation" r:id="rId5" imgW="1511280" imgH="228600" progId="">
              <p:embed/>
            </p:oleObj>
          </a:graphicData>
        </a:graphic>
      </p:graphicFrame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5703888" y="3584575"/>
          <a:ext cx="1454150" cy="411163"/>
        </p:xfrm>
        <a:graphic>
          <a:graphicData uri="http://schemas.openxmlformats.org/presentationml/2006/ole">
            <p:oleObj spid="_x0000_s24580" name="Equation" r:id="rId6" imgW="850680" imgH="241200" progId="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BBED31-B302-4F3D-8835-AF7EE6C2496D}" type="slidenum">
              <a:rPr lang="sv-SE"/>
              <a:pPr>
                <a:defRPr/>
              </a:pPr>
              <a:t>18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Test Scenario</a:t>
            </a:r>
          </a:p>
          <a:p>
            <a:pPr lvl="1"/>
            <a:r>
              <a:rPr lang="en-US" smtClean="0"/>
              <a:t>Model:</a:t>
            </a:r>
          </a:p>
          <a:p>
            <a:pPr lvl="2"/>
            <a:r>
              <a:rPr lang="en-US" smtClean="0"/>
              <a:t>PKPD (1 cmp oral absorption; IMAX drug effect)</a:t>
            </a:r>
          </a:p>
          <a:p>
            <a:pPr lvl="2"/>
            <a:r>
              <a:rPr lang="en-US" smtClean="0"/>
              <a:t>All parameters (ka,CL,V,IC50, E0, IMAX) with log-normal IIV 30% CV</a:t>
            </a:r>
          </a:p>
          <a:p>
            <a:pPr lvl="2"/>
            <a:r>
              <a:rPr lang="en-US" smtClean="0"/>
              <a:t>PK parameters fixed</a:t>
            </a:r>
          </a:p>
          <a:p>
            <a:pPr lvl="2"/>
            <a:r>
              <a:rPr lang="en-US" smtClean="0"/>
              <a:t>Combined error </a:t>
            </a:r>
          </a:p>
          <a:p>
            <a:pPr lvl="1"/>
            <a:r>
              <a:rPr lang="en-US" smtClean="0"/>
              <a:t>Design:</a:t>
            </a:r>
          </a:p>
          <a:p>
            <a:pPr lvl="2"/>
            <a:r>
              <a:rPr lang="en-US" smtClean="0"/>
              <a:t>3 groups (40,30,30 subjects)</a:t>
            </a:r>
          </a:p>
          <a:p>
            <a:pPr lvl="2"/>
            <a:r>
              <a:rPr lang="en-US" smtClean="0"/>
              <a:t>1 PK and 1 PD sample per subject</a:t>
            </a:r>
          </a:p>
          <a:p>
            <a:r>
              <a:rPr lang="en-US" smtClean="0"/>
              <a:t>Approach:</a:t>
            </a:r>
          </a:p>
          <a:p>
            <a:pPr lvl="1"/>
            <a:r>
              <a:rPr lang="en-US" smtClean="0"/>
              <a:t>Generate random initial values </a:t>
            </a:r>
          </a:p>
          <a:p>
            <a:pPr lvl="1"/>
            <a:r>
              <a:rPr lang="en-US" smtClean="0"/>
              <a:t>Optimize with steepest descent and BFGS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808D32-7460-4AA9-B01D-079A39E79ADE}" type="slidenum">
              <a:rPr lang="sv-SE"/>
              <a:pPr>
                <a:defRPr/>
              </a:pPr>
              <a:t>19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Berling Roman"/>
              <a:buAutoNum type="arabicPeriod"/>
            </a:pPr>
            <a:r>
              <a:rPr lang="en-US" smtClean="0"/>
              <a:t>Optimizing Designs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mtClean="0"/>
              <a:t>Introduction: Quasi-Newton Methods (QNMs)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mtClean="0"/>
              <a:t>Performance QNMs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mtClean="0"/>
              <a:t>Advantages QNMs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mtClean="0"/>
              <a:t>Laplace Approximation for Global Optimal Design</a:t>
            </a:r>
          </a:p>
          <a:p>
            <a:pPr marL="457200" indent="-457200">
              <a:buFont typeface="Berling Roman"/>
              <a:buAutoNum type="arabicPeriod"/>
            </a:pPr>
            <a:r>
              <a:rPr lang="en-US" smtClean="0"/>
              <a:t>Using QNMs in Laplace Approximation</a:t>
            </a:r>
          </a:p>
          <a:p>
            <a:pPr marL="457200" indent="-457200">
              <a:buFont typeface="Berling Roman"/>
              <a:buAutoNum type="arabicPeriod"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375D2-EADF-4807-807F-7C1DB61CB910}" type="slidenum">
              <a:rPr lang="sv-SE"/>
              <a:pPr>
                <a:defRPr/>
              </a:pPr>
              <a:t>2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</a:p>
        </p:txBody>
      </p: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4572000" y="1676400"/>
            <a:ext cx="4332288" cy="4194175"/>
            <a:chOff x="4507468" y="1676400"/>
            <a:chExt cx="4331732" cy="4194175"/>
          </a:xfrm>
        </p:grpSpPr>
        <p:pic>
          <p:nvPicPr>
            <p:cNvPr id="43020" name="Picture 8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5025" y="1676400"/>
              <a:ext cx="4194175" cy="4194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21" name="TextBox 88"/>
            <p:cNvSpPr txBox="1">
              <a:spLocks noChangeArrowheads="1"/>
            </p:cNvSpPr>
            <p:nvPr/>
          </p:nvSpPr>
          <p:spPr bwMode="auto">
            <a:xfrm rot="-5400000">
              <a:off x="4059845" y="3571824"/>
              <a:ext cx="126457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  <a:cs typeface="ＭＳ Ｐゴシック"/>
                </a:rPr>
                <a:t>Runtime [s]</a:t>
              </a:r>
            </a:p>
          </p:txBody>
        </p:sp>
      </p:grpSp>
      <p:sp>
        <p:nvSpPr>
          <p:cNvPr id="43011" name="TextBox 91"/>
          <p:cNvSpPr txBox="1">
            <a:spLocks noChangeArrowheads="1"/>
          </p:cNvSpPr>
          <p:nvPr/>
        </p:nvSpPr>
        <p:spPr bwMode="auto">
          <a:xfrm rot="-5400000">
            <a:off x="-539749" y="3571875"/>
            <a:ext cx="1471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Frequency[%]</a:t>
            </a:r>
          </a:p>
        </p:txBody>
      </p:sp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3581400" y="5964238"/>
          <a:ext cx="2743200" cy="7413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464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Steepest Descent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B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BFGS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4" name="Slide Number Placeholder 9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9087BF-FEC1-4CD7-9D3F-0CB6C4A53150}" type="slidenum">
              <a:rPr lang="sv-SE"/>
              <a:pPr>
                <a:defRPr/>
              </a:pPr>
              <a:t>20</a:t>
            </a:fld>
            <a:endParaRPr lang="sv-SE" dirty="0"/>
          </a:p>
        </p:txBody>
      </p:sp>
      <p:sp>
        <p:nvSpPr>
          <p:cNvPr id="43018" name="TextBox 94"/>
          <p:cNvSpPr txBox="1">
            <a:spLocks noChangeArrowheads="1"/>
          </p:cNvSpPr>
          <p:nvPr/>
        </p:nvSpPr>
        <p:spPr bwMode="auto">
          <a:xfrm>
            <a:off x="2362200" y="5497513"/>
            <a:ext cx="574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OFV</a:t>
            </a:r>
          </a:p>
        </p:txBody>
      </p:sp>
      <p:pic>
        <p:nvPicPr>
          <p:cNvPr id="43019" name="Picture 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06613"/>
            <a:ext cx="4913313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Approximate Hessian matrix can be used to assess sensitivity of design (at no additional computational costs)</a:t>
            </a:r>
          </a:p>
          <a:p>
            <a:pPr lvl="1"/>
            <a:r>
              <a:rPr lang="en-US" smtClean="0"/>
              <a:t>Diagonal of  the inverse of the Hessian</a:t>
            </a:r>
          </a:p>
          <a:p>
            <a:pPr lvl="1"/>
            <a:r>
              <a:rPr lang="en-US" smtClean="0"/>
              <a:t>Use approximate efficiency 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438525" y="3487738"/>
          <a:ext cx="1673225" cy="801687"/>
        </p:xfrm>
        <a:graphic>
          <a:graphicData uri="http://schemas.openxmlformats.org/presentationml/2006/ole">
            <p:oleObj spid="_x0000_s30722" name="Equation" r:id="rId4" imgW="977760" imgH="469800" progId="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886075" y="4325938"/>
          <a:ext cx="3370263" cy="411162"/>
        </p:xfrm>
        <a:graphic>
          <a:graphicData uri="http://schemas.openxmlformats.org/presentationml/2006/ole">
            <p:oleObj spid="_x0000_s30723" name="Equation" r:id="rId5" imgW="1968480" imgH="241200" progId="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986088" y="5110163"/>
          <a:ext cx="3171825" cy="757237"/>
        </p:xfrm>
        <a:graphic>
          <a:graphicData uri="http://schemas.openxmlformats.org/presentationml/2006/ole">
            <p:oleObj spid="_x0000_s30724" name="Equation" r:id="rId6" imgW="1854000" imgH="44424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434C0E-EA4E-4854-8775-F962B0F7A23B}" type="slidenum">
              <a:rPr lang="sv-SE"/>
              <a:pPr>
                <a:defRPr/>
              </a:pPr>
              <a:t>21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Sensitivity - Visual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90800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7850" y="2590800"/>
            <a:ext cx="290195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590800"/>
            <a:ext cx="290195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TextBox 7"/>
          <p:cNvSpPr txBox="1">
            <a:spLocks noChangeArrowheads="1"/>
          </p:cNvSpPr>
          <p:nvPr/>
        </p:nvSpPr>
        <p:spPr bwMode="auto">
          <a:xfrm>
            <a:off x="1066800" y="4735513"/>
            <a:ext cx="1257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Group 2 PD</a:t>
            </a:r>
          </a:p>
        </p:txBody>
      </p:sp>
      <p:sp>
        <p:nvSpPr>
          <p:cNvPr id="46086" name="TextBox 8"/>
          <p:cNvSpPr txBox="1">
            <a:spLocks noChangeArrowheads="1"/>
          </p:cNvSpPr>
          <p:nvPr/>
        </p:nvSpPr>
        <p:spPr bwMode="auto">
          <a:xfrm>
            <a:off x="4038600" y="4735513"/>
            <a:ext cx="1233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Group 1 PK</a:t>
            </a:r>
          </a:p>
        </p:txBody>
      </p:sp>
      <p:sp>
        <p:nvSpPr>
          <p:cNvPr id="46087" name="TextBox 9"/>
          <p:cNvSpPr txBox="1">
            <a:spLocks noChangeArrowheads="1"/>
          </p:cNvSpPr>
          <p:nvPr/>
        </p:nvSpPr>
        <p:spPr bwMode="auto">
          <a:xfrm>
            <a:off x="6934200" y="4735513"/>
            <a:ext cx="1257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Group 1 PD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20C08C-C98A-4340-BD8F-F13187E1F8CB}" type="slidenum">
              <a:rPr lang="sv-SE"/>
              <a:pPr>
                <a:defRPr/>
              </a:pPr>
              <a:t>22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Sensitivity - Numerical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676400"/>
          <a:ext cx="7239000" cy="158432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284844"/>
                <a:gridCol w="844275"/>
                <a:gridCol w="2138081"/>
                <a:gridCol w="1279567"/>
                <a:gridCol w="1692235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Gill Alt One MT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Gill Alt One MT" pitchFamily="34" charset="0"/>
                        </a:rPr>
                        <a:t>PK Sample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>
                        <a:latin typeface="Gill Alt One MT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Gill Alt One MT" pitchFamily="34" charset="0"/>
                        </a:rPr>
                        <a:t>PD Sample</a:t>
                      </a:r>
                      <a:endParaRPr lang="en-US" sz="2000" baseline="0" dirty="0">
                        <a:latin typeface="Gill Alt One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aseline="0" dirty="0">
                        <a:latin typeface="Gill Alt One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Gill Alt One MT" pitchFamily="34" charset="0"/>
                        </a:rPr>
                        <a:t>Group 1 </a:t>
                      </a:r>
                      <a:endParaRPr lang="en-US" sz="2000" b="1" dirty="0">
                        <a:latin typeface="Gill Alt One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latin typeface="Gill Alt One MT" pitchFamily="34" charset="0"/>
                        </a:rPr>
                        <a:t>7.12</a:t>
                      </a:r>
                      <a:endParaRPr lang="en-US" sz="2000" b="0" dirty="0">
                        <a:latin typeface="Gill Alt One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latin typeface="Gill Alt One MT" pitchFamily="34" charset="0"/>
                        </a:rPr>
                        <a:t>[0.35;13.9]</a:t>
                      </a:r>
                      <a:endParaRPr lang="en-US" sz="2000" b="0" dirty="0">
                        <a:latin typeface="Gill Alt One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latin typeface="Gill Alt One MT" pitchFamily="34" charset="0"/>
                          <a:ea typeface="+mn-ea"/>
                          <a:cs typeface="+mn-cs"/>
                        </a:rPr>
                        <a:t>8.38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latin typeface="Gill Alt One MT" pitchFamily="34" charset="0"/>
                          <a:ea typeface="+mn-ea"/>
                          <a:cs typeface="+mn-cs"/>
                        </a:rPr>
                        <a:t>[5.28;11.38]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Gill Alt One MT" pitchFamily="34" charset="0"/>
                        </a:rPr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Gill Alt One MT" pitchFamily="34" charset="0"/>
                        </a:rPr>
                        <a:t>1.26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Gill Alt One MT" pitchFamily="34" charset="0"/>
                        </a:rPr>
                        <a:t>[0;3.74]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latin typeface="Gill Alt One MT" pitchFamily="34" charset="0"/>
                          <a:ea typeface="+mn-ea"/>
                          <a:cs typeface="+mn-cs"/>
                        </a:rPr>
                        <a:t>1.79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latin typeface="Gill Alt One MT" pitchFamily="34" charset="0"/>
                          <a:ea typeface="+mn-ea"/>
                          <a:cs typeface="+mn-cs"/>
                        </a:rPr>
                        <a:t>[1.03;2.55]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Gill Alt One MT" pitchFamily="34" charset="0"/>
                        </a:rPr>
                        <a:t>Group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Gill Alt One MT" pitchFamily="34" charset="0"/>
                        </a:rPr>
                        <a:t>9.22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Gill Alt One MT" pitchFamily="34" charset="0"/>
                        </a:rPr>
                        <a:t>[-1.31E;+1.31E]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Gill Alt One MT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latin typeface="Gill Alt One MT" pitchFamily="34" charset="0"/>
                        </a:rPr>
                        <a:t>[0;</a:t>
                      </a: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latin typeface="Gill Alt One MT" pitchFamily="34" charset="0"/>
                          <a:ea typeface="+mn-ea"/>
                          <a:cs typeface="+mn-cs"/>
                        </a:rPr>
                        <a:t>0.0025]</a:t>
                      </a:r>
                      <a:endParaRPr lang="en-US" sz="2000" b="0" dirty="0" smtClean="0">
                        <a:latin typeface="Gill Alt One MT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8100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277100" y="6096000"/>
            <a:ext cx="1257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Group 2 PD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379095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9100" y="38100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66800" y="6096000"/>
            <a:ext cx="1233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Group 1 PK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30663" y="6096000"/>
            <a:ext cx="1235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Group 3 PK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BE972A-9499-405B-A057-3C25FC341E76}" type="slidenum">
              <a:rPr lang="sv-SE"/>
              <a:pPr>
                <a:defRPr/>
              </a:pPr>
              <a:t>23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3879850"/>
            <a:ext cx="7348538" cy="10906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Laplace Approximation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7B7CB95-CFFB-4859-9922-BB09E6068B09}" type="slidenum">
              <a:rPr lang="sv-SE"/>
              <a:pPr>
                <a:defRPr/>
              </a:pPr>
              <a:t>24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Optimal Design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Integral has to be evaluated</a:t>
            </a:r>
          </a:p>
          <a:p>
            <a:r>
              <a:rPr lang="en-US" smtClean="0"/>
              <a:t>FIM occurs in integrand</a:t>
            </a:r>
          </a:p>
          <a:p>
            <a:r>
              <a:rPr lang="en-US" smtClean="0"/>
              <a:t>For example ED optimal design: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Usually evaluated with Monte-Carlo integration</a:t>
            </a:r>
          </a:p>
          <a:p>
            <a:pPr lvl="1" algn="ctr">
              <a:buFontTx/>
              <a:buNone/>
            </a:pPr>
            <a:r>
              <a:rPr lang="en-US" b="1" smtClean="0">
                <a:solidFill>
                  <a:schemeClr val="accent2"/>
                </a:solidFill>
                <a:sym typeface="Wingdings" pitchFamily="2" charset="2"/>
              </a:rPr>
              <a:t></a:t>
            </a:r>
            <a:r>
              <a:rPr lang="en-US" b="1" smtClean="0">
                <a:solidFill>
                  <a:schemeClr val="accent2"/>
                </a:solidFill>
              </a:rPr>
              <a:t>Computationally intensive or imprecise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757488" y="3048000"/>
          <a:ext cx="3629025" cy="912813"/>
        </p:xfrm>
        <a:graphic>
          <a:graphicData uri="http://schemas.openxmlformats.org/presentationml/2006/ole">
            <p:oleObj spid="_x0000_s18434" name="Equation" r:id="rId4" imgW="1815840" imgH="457200" progId="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667ABC-DB59-48DA-86AC-EC5B62BE365A}" type="slidenum">
              <a:rPr lang="sv-SE"/>
              <a:pPr>
                <a:defRPr/>
              </a:pPr>
              <a:t>25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Laplace</a:t>
            </a:r>
            <a:r>
              <a:rPr lang="en-US" sz="3200" smtClean="0"/>
              <a:t> </a:t>
            </a:r>
            <a:r>
              <a:rPr lang="en-US" smtClean="0"/>
              <a:t>Approximation</a:t>
            </a:r>
            <a:endParaRPr lang="en-US" sz="3200" smtClean="0"/>
          </a:p>
        </p:txBody>
      </p:sp>
      <p:pic>
        <p:nvPicPr>
          <p:cNvPr id="28679" name="Content Placeholder 3" descr="laplace_1.pn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955925" y="1447800"/>
            <a:ext cx="3902075" cy="2925763"/>
          </a:xfrm>
        </p:spPr>
      </p:pic>
      <p:pic>
        <p:nvPicPr>
          <p:cNvPr id="5" name="Picture 4" descr="laplace_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5925" y="1447800"/>
            <a:ext cx="3902075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aplace_3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55925" y="1447800"/>
            <a:ext cx="3902075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aplace_4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55925" y="1447800"/>
            <a:ext cx="3902075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aplace_5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55925" y="1447800"/>
            <a:ext cx="3902075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590800" y="4343400"/>
          <a:ext cx="4552950" cy="777875"/>
        </p:xfrm>
        <a:graphic>
          <a:graphicData uri="http://schemas.openxmlformats.org/presentationml/2006/ole">
            <p:oleObj spid="_x0000_s28674" name="Equation" r:id="rId9" imgW="2679480" imgH="457200" progId="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572125" y="5029200"/>
          <a:ext cx="3419475" cy="476250"/>
        </p:xfrm>
        <a:graphic>
          <a:graphicData uri="http://schemas.openxmlformats.org/presentationml/2006/ole">
            <p:oleObj spid="_x0000_s28675" name="Equation" r:id="rId10" imgW="2006280" imgH="279360" progId="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136900" y="5486400"/>
          <a:ext cx="3035300" cy="931863"/>
        </p:xfrm>
        <a:graphic>
          <a:graphicData uri="http://schemas.openxmlformats.org/presentationml/2006/ole">
            <p:oleObj spid="_x0000_s28676" name="Equation" r:id="rId11" imgW="1777680" imgH="545760" progId="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324600" y="5791200"/>
          <a:ext cx="2359025" cy="430213"/>
        </p:xfrm>
        <a:graphic>
          <a:graphicData uri="http://schemas.openxmlformats.org/presentationml/2006/ole">
            <p:oleObj spid="_x0000_s28677" name="Equation" r:id="rId12" imgW="1396800" imgH="253800" progId="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E4AE6F-5DE6-4652-B62A-5F3C0D046175}" type="slidenum">
              <a:rPr lang="sv-SE"/>
              <a:pPr>
                <a:defRPr/>
              </a:pPr>
              <a:t>26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Laplace Approximation</a:t>
            </a:r>
          </a:p>
        </p:txBody>
      </p:sp>
      <p:sp>
        <p:nvSpPr>
          <p:cNvPr id="25610" name="TextBox 3"/>
          <p:cNvSpPr txBox="1">
            <a:spLocks noChangeArrowheads="1"/>
          </p:cNvSpPr>
          <p:nvPr/>
        </p:nvSpPr>
        <p:spPr bwMode="auto">
          <a:xfrm>
            <a:off x="1955800" y="1862138"/>
            <a:ext cx="2874963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Minimize </a:t>
            </a:r>
            <a:endParaRPr lang="en-US" sz="2000" baseline="-25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Calculate the Hessian</a:t>
            </a: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Evaluate</a:t>
            </a:r>
          </a:p>
          <a:p>
            <a:pPr marL="457200" indent="-457200"/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</p:txBody>
      </p:sp>
      <p:sp>
        <p:nvSpPr>
          <p:cNvPr id="25611" name="TextBox 4"/>
          <p:cNvSpPr txBox="1">
            <a:spLocks noChangeArrowheads="1"/>
          </p:cNvSpPr>
          <p:nvPr/>
        </p:nvSpPr>
        <p:spPr bwMode="auto">
          <a:xfrm>
            <a:off x="381000" y="1476375"/>
            <a:ext cx="154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Algorithm: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862263" y="2266950"/>
          <a:ext cx="3419475" cy="476250"/>
        </p:xfrm>
        <a:graphic>
          <a:graphicData uri="http://schemas.openxmlformats.org/presentationml/2006/ole">
            <p:oleObj spid="_x0000_s25605" name="Equation" r:id="rId4" imgW="2006280" imgH="279360" progId="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3944938" y="3276600"/>
          <a:ext cx="1254125" cy="474663"/>
        </p:xfrm>
        <a:graphic>
          <a:graphicData uri="http://schemas.openxmlformats.org/presentationml/2006/ole">
            <p:oleObj spid="_x0000_s25606" name="Equation" r:id="rId5" imgW="736560" imgH="279360" progId="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054350" y="4114800"/>
          <a:ext cx="3035300" cy="931863"/>
        </p:xfrm>
        <a:graphic>
          <a:graphicData uri="http://schemas.openxmlformats.org/presentationml/2006/ole">
            <p:oleObj spid="_x0000_s25607" name="Equation" r:id="rId6" imgW="1777680" imgH="545760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2819400" y="2209800"/>
            <a:ext cx="3505200" cy="5334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962400" y="3200400"/>
            <a:ext cx="1219200" cy="5334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11" idx="2"/>
            <a:endCxn id="12" idx="0"/>
          </p:cNvCxnSpPr>
          <p:nvPr/>
        </p:nvCxnSpPr>
        <p:spPr bwMode="auto">
          <a:xfrm rot="5400000">
            <a:off x="4343401" y="2971800"/>
            <a:ext cx="4572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5867400" y="3200400"/>
          <a:ext cx="457200" cy="493713"/>
        </p:xfrm>
        <a:graphic>
          <a:graphicData uri="http://schemas.openxmlformats.org/presentationml/2006/ole">
            <p:oleObj spid="_x0000_s25608" name="Equation" r:id="rId7" imgW="152280" imgH="164880" progId="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>
            <a:off x="5181600" y="3429000"/>
            <a:ext cx="685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8C7A4F-D485-43B7-883B-A047B15CCDD0}" type="slidenum">
              <a:rPr lang="sv-SE"/>
              <a:pPr>
                <a:defRPr/>
              </a:pPr>
              <a:t>27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Laplace-BFGS Approximation</a:t>
            </a:r>
          </a:p>
        </p:txBody>
      </p:sp>
      <p:sp>
        <p:nvSpPr>
          <p:cNvPr id="26630" name="TextBox 3"/>
          <p:cNvSpPr txBox="1">
            <a:spLocks noChangeArrowheads="1"/>
          </p:cNvSpPr>
          <p:nvPr/>
        </p:nvSpPr>
        <p:spPr bwMode="auto">
          <a:xfrm>
            <a:off x="1955800" y="2911475"/>
            <a:ext cx="39179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Minimize using BFGS algorithm </a:t>
            </a:r>
            <a:endParaRPr lang="en-US" sz="2000" baseline="-25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 baseline="-25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 baseline="-25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Evaluate</a:t>
            </a:r>
          </a:p>
          <a:p>
            <a:pPr marL="457200" indent="-457200"/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</p:txBody>
      </p:sp>
      <p:sp>
        <p:nvSpPr>
          <p:cNvPr id="26631" name="TextBox 4"/>
          <p:cNvSpPr txBox="1">
            <a:spLocks noChangeArrowheads="1"/>
          </p:cNvSpPr>
          <p:nvPr/>
        </p:nvSpPr>
        <p:spPr bwMode="auto">
          <a:xfrm>
            <a:off x="381000" y="2525713"/>
            <a:ext cx="1546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Algorithm:</a:t>
            </a:r>
          </a:p>
        </p:txBody>
      </p:sp>
      <p:graphicFrame>
        <p:nvGraphicFramePr>
          <p:cNvPr id="26626" name="Object 5"/>
          <p:cNvGraphicFramePr>
            <a:graphicFrameLocks noChangeAspect="1"/>
          </p:cNvGraphicFramePr>
          <p:nvPr/>
        </p:nvGraphicFramePr>
        <p:xfrm>
          <a:off x="2862263" y="3240088"/>
          <a:ext cx="3419475" cy="476250"/>
        </p:xfrm>
        <a:graphic>
          <a:graphicData uri="http://schemas.openxmlformats.org/presentationml/2006/ole">
            <p:oleObj spid="_x0000_s26626" name="Equation" r:id="rId4" imgW="2006280" imgH="279360" progId="">
              <p:embed/>
            </p:oleObj>
          </a:graphicData>
        </a:graphic>
      </p:graphicFrame>
      <p:graphicFrame>
        <p:nvGraphicFramePr>
          <p:cNvPr id="26628" name="Object 7"/>
          <p:cNvGraphicFramePr>
            <a:graphicFrameLocks noChangeAspect="1"/>
          </p:cNvGraphicFramePr>
          <p:nvPr/>
        </p:nvGraphicFramePr>
        <p:xfrm>
          <a:off x="3649663" y="4037013"/>
          <a:ext cx="1843087" cy="822325"/>
        </p:xfrm>
        <a:graphic>
          <a:graphicData uri="http://schemas.openxmlformats.org/presentationml/2006/ole">
            <p:oleObj spid="_x0000_s26628" name="Equation" r:id="rId5" imgW="1079280" imgH="48240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D6F4A0-77B1-49F5-B315-7C81B86505B4}" type="slidenum">
              <a:rPr lang="sv-SE"/>
              <a:pPr>
                <a:defRPr/>
              </a:pPr>
              <a:t>28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Laplace-BFGS – Random Effects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279775" y="1524000"/>
          <a:ext cx="2359025" cy="430213"/>
        </p:xfrm>
        <a:graphic>
          <a:graphicData uri="http://schemas.openxmlformats.org/presentationml/2006/ole">
            <p:oleObj spid="_x0000_s20482" name="Equation" r:id="rId4" imgW="1396800" imgH="253800" progId="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922713" y="3014663"/>
          <a:ext cx="1073150" cy="385762"/>
        </p:xfrm>
        <a:graphic>
          <a:graphicData uri="http://schemas.openxmlformats.org/presentationml/2006/ole">
            <p:oleObj spid="_x0000_s20483" name="Equation" r:id="rId5" imgW="634680" imgH="228600" progId="">
              <p:embed/>
            </p:oleObj>
          </a:graphicData>
        </a:graphic>
      </p:graphicFrame>
      <p:sp>
        <p:nvSpPr>
          <p:cNvPr id="20488" name="TextBox 6"/>
          <p:cNvSpPr txBox="1">
            <a:spLocks noChangeArrowheads="1"/>
          </p:cNvSpPr>
          <p:nvPr/>
        </p:nvSpPr>
        <p:spPr bwMode="auto">
          <a:xfrm>
            <a:off x="577850" y="1905000"/>
            <a:ext cx="134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Problem: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5450" y="2514600"/>
            <a:ext cx="1501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Approach:</a:t>
            </a:r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2057400" y="190500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  <a:cs typeface="ＭＳ Ｐゴシック"/>
              </a:rPr>
              <a:t>For variance parameter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≥ 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57400" y="251460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  <a:cs typeface="ＭＳ Ｐゴシック"/>
              </a:rPr>
              <a:t>Perform optimization on log-domain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48000" y="3597275"/>
            <a:ext cx="3935413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Minimize using BFGS algorithm </a:t>
            </a: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Rescale approximate Hessian</a:t>
            </a:r>
          </a:p>
          <a:p>
            <a:pPr marL="457200" indent="-457200">
              <a:buFont typeface="Berling Roman"/>
              <a:buAutoNum type="arabicPeriod"/>
            </a:pPr>
            <a:endParaRPr lang="en-US" sz="2000" baseline="-25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r>
              <a:rPr lang="en-US" sz="2000">
                <a:latin typeface="Calibri" pitchFamily="34" charset="0"/>
                <a:cs typeface="ＭＳ Ｐゴシック"/>
              </a:rPr>
              <a:t>Evaluate</a:t>
            </a:r>
          </a:p>
          <a:p>
            <a:pPr marL="457200" indent="-457200"/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  <a:p>
            <a:pPr marL="457200" indent="-457200">
              <a:buFont typeface="Berling Roman"/>
              <a:buAutoNum type="arabicPeriod"/>
            </a:pPr>
            <a:endParaRPr lang="en-US" sz="2000">
              <a:latin typeface="Calibri" pitchFamily="34" charset="0"/>
              <a:cs typeface="ＭＳ Ｐゴシック"/>
            </a:endParaRP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3200400" y="4019550"/>
          <a:ext cx="4089400" cy="476250"/>
        </p:xfrm>
        <a:graphic>
          <a:graphicData uri="http://schemas.openxmlformats.org/presentationml/2006/ole">
            <p:oleObj spid="_x0000_s20484" name="Equation" r:id="rId6" imgW="2400120" imgH="279360" progId="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4633913" y="5851525"/>
          <a:ext cx="2060575" cy="885825"/>
        </p:xfrm>
        <a:graphic>
          <a:graphicData uri="http://schemas.openxmlformats.org/presentationml/2006/ole">
            <p:oleObj spid="_x0000_s20485" name="Equation" r:id="rId7" imgW="1206360" imgH="520560" progId="">
              <p:embed/>
            </p:oleObj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" y="3500438"/>
            <a:ext cx="1546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chemeClr val="accent2"/>
                </a:solidFill>
                <a:latin typeface="Calibri" pitchFamily="34" charset="0"/>
                <a:cs typeface="ＭＳ Ｐゴシック"/>
              </a:rPr>
              <a:t>Algorithm:</a:t>
            </a: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398963" y="5027613"/>
          <a:ext cx="1843087" cy="520700"/>
        </p:xfrm>
        <a:graphic>
          <a:graphicData uri="http://schemas.openxmlformats.org/presentationml/2006/ole">
            <p:oleObj spid="_x0000_s20486" name="Equation" r:id="rId8" imgW="1079280" imgH="304560" progId="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76516A-5636-4320-B0D1-4D7BB0B873AB}" type="slidenum">
              <a:rPr lang="sv-SE"/>
              <a:pPr>
                <a:defRPr/>
              </a:pPr>
              <a:t>29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Optimizing a Design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403600" y="4597400"/>
          <a:ext cx="2336800" cy="508000"/>
        </p:xfrm>
        <a:graphic>
          <a:graphicData uri="http://schemas.openxmlformats.org/presentationml/2006/ole">
            <p:oleObj spid="_x0000_s1026" name="Equation" r:id="rId4" imgW="1168200" imgH="253800" progId="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454400" y="5359400"/>
          <a:ext cx="2184400" cy="584200"/>
        </p:xfrm>
        <a:graphic>
          <a:graphicData uri="http://schemas.openxmlformats.org/presentationml/2006/ole">
            <p:oleObj spid="_x0000_s1027" name="Equation" r:id="rId5" imgW="1091880" imgH="29196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3657600" y="1524000"/>
            <a:ext cx="15240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</a:rPr>
              <a:t>Model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26125" y="4483100"/>
            <a:ext cx="2251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e.g. D-Optimal Design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921500" y="4724400"/>
          <a:ext cx="2006600" cy="558800"/>
        </p:xfrm>
        <a:graphic>
          <a:graphicData uri="http://schemas.openxmlformats.org/presentationml/2006/ole">
            <p:oleObj spid="_x0000_s1028" name="Equation" r:id="rId6" imgW="1002960" imgH="27936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9175" y="2220913"/>
            <a:ext cx="1433513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Parameters </a:t>
            </a:r>
            <a:r>
              <a:rPr lang="el-GR" dirty="0">
                <a:cs typeface="Times New Roman"/>
              </a:rPr>
              <a:t>α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  <a:endCxn id="17" idx="0"/>
          </p:cNvCxnSpPr>
          <p:nvPr/>
        </p:nvCxnSpPr>
        <p:spPr bwMode="auto">
          <a:xfrm rot="16200000" flipH="1">
            <a:off x="3483769" y="2112169"/>
            <a:ext cx="457200" cy="141446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40275" y="2220913"/>
            <a:ext cx="1889125" cy="369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Design variables </a:t>
            </a:r>
            <a:r>
              <a:rPr lang="en-US" dirty="0">
                <a:cs typeface="Times New Roman"/>
              </a:rPr>
              <a:t>x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2"/>
            <a:endCxn id="17" idx="0"/>
          </p:cNvCxnSpPr>
          <p:nvPr/>
        </p:nvCxnSpPr>
        <p:spPr bwMode="auto">
          <a:xfrm rot="5400000">
            <a:off x="4823619" y="2186781"/>
            <a:ext cx="457200" cy="12652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 bwMode="auto">
          <a:xfrm>
            <a:off x="4038600" y="5334000"/>
            <a:ext cx="1600200" cy="609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9A9635-6A3D-44B6-9EB0-BE9DAEE4457E}" type="slidenum">
              <a:rPr lang="sv-SE"/>
              <a:pPr>
                <a:defRPr/>
              </a:pPr>
              <a:t>3</a:t>
            </a:fld>
            <a:endParaRPr lang="sv-SE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3657600" y="3048000"/>
            <a:ext cx="15240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</a:rPr>
              <a:t>Data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8" idx="2"/>
            <a:endCxn id="17" idx="0"/>
          </p:cNvCxnSpPr>
          <p:nvPr/>
        </p:nvCxnSpPr>
        <p:spPr bwMode="auto">
          <a:xfrm rot="5400000">
            <a:off x="3924301" y="2552700"/>
            <a:ext cx="990600" cy="3175"/>
          </a:xfrm>
          <a:prstGeom prst="straightConnector1">
            <a:avLst/>
          </a:prstGeom>
          <a:ln>
            <a:prstDash val="sysDot"/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7" idx="1"/>
            <a:endCxn id="11" idx="1"/>
          </p:cNvCxnSpPr>
          <p:nvPr/>
        </p:nvCxnSpPr>
        <p:spPr bwMode="auto">
          <a:xfrm rot="10800000">
            <a:off x="2289175" y="2406650"/>
            <a:ext cx="1368425" cy="908050"/>
          </a:xfrm>
          <a:prstGeom prst="curvedConnector3">
            <a:avLst>
              <a:gd name="adj1" fmla="val 116696"/>
            </a:avLst>
          </a:prstGeom>
          <a:ln>
            <a:prstDash val="dashDot"/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41" name="TextBox 25"/>
          <p:cNvSpPr txBox="1">
            <a:spLocks noChangeArrowheads="1"/>
          </p:cNvSpPr>
          <p:nvPr/>
        </p:nvSpPr>
        <p:spPr bwMode="auto">
          <a:xfrm>
            <a:off x="2362200" y="3352800"/>
            <a:ext cx="1179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Estimation</a:t>
            </a:r>
          </a:p>
        </p:txBody>
      </p:sp>
      <p:cxnSp>
        <p:nvCxnSpPr>
          <p:cNvPr id="28" name="Curved Connector 27"/>
          <p:cNvCxnSpPr>
            <a:stCxn id="14" idx="2"/>
            <a:endCxn id="1041" idx="2"/>
          </p:cNvCxnSpPr>
          <p:nvPr/>
        </p:nvCxnSpPr>
        <p:spPr bwMode="auto">
          <a:xfrm rot="5400000">
            <a:off x="3752850" y="1790700"/>
            <a:ext cx="1131888" cy="2732088"/>
          </a:xfrm>
          <a:prstGeom prst="curvedConnector3">
            <a:avLst>
              <a:gd name="adj1" fmla="val 127554"/>
            </a:avLst>
          </a:prstGeom>
          <a:ln>
            <a:prstDash val="lgDash"/>
            <a:headEnd type="triangl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Comparison of 4 algorithms: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Monte Carlo integration with random sampling (MC-RS)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Monte Carlo integration with Latin hypercube sampling (MC-LHS)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Laplace integral approximation (LAPLACE)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Laplace integral approximation with BFGS Hessian (LAPLACE-BFGS)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457200">
              <a:defRPr/>
            </a:pPr>
            <a:r>
              <a:rPr lang="en-US" dirty="0" smtClean="0"/>
              <a:t>Testing MC methods with 50 and 500 random samples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069C14-99E4-4C36-B15A-8CE7EEABA858}" type="slidenum">
              <a:rPr lang="sv-SE"/>
              <a:pPr>
                <a:defRPr/>
              </a:pPr>
              <a:t>30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Test Scenario</a:t>
            </a:r>
          </a:p>
          <a:p>
            <a:pPr lvl="1"/>
            <a:r>
              <a:rPr lang="en-US" smtClean="0"/>
              <a:t>Model:</a:t>
            </a:r>
          </a:p>
          <a:p>
            <a:pPr lvl="2"/>
            <a:r>
              <a:rPr lang="en-US" smtClean="0"/>
              <a:t>1 cmp IV bolus</a:t>
            </a:r>
          </a:p>
          <a:p>
            <a:pPr lvl="2"/>
            <a:r>
              <a:rPr lang="en-US" smtClean="0"/>
              <a:t>CL,V with log-normal IIV</a:t>
            </a:r>
          </a:p>
          <a:p>
            <a:pPr lvl="2"/>
            <a:r>
              <a:rPr lang="en-US" smtClean="0"/>
              <a:t>Additive error</a:t>
            </a:r>
          </a:p>
          <a:p>
            <a:pPr lvl="1"/>
            <a:r>
              <a:rPr lang="en-US" smtClean="0"/>
              <a:t>Design:</a:t>
            </a:r>
          </a:p>
          <a:p>
            <a:pPr lvl="2"/>
            <a:r>
              <a:rPr lang="en-US" smtClean="0"/>
              <a:t>20 subjects</a:t>
            </a:r>
          </a:p>
          <a:p>
            <a:pPr lvl="2"/>
            <a:r>
              <a:rPr lang="en-US" smtClean="0"/>
              <a:t>2 samples per subject</a:t>
            </a:r>
          </a:p>
          <a:p>
            <a:pPr lvl="1"/>
            <a:r>
              <a:rPr lang="en-US" smtClean="0"/>
              <a:t>Parameter distribution:</a:t>
            </a:r>
          </a:p>
          <a:p>
            <a:pPr lvl="2"/>
            <a:r>
              <a:rPr lang="en-US" smtClean="0"/>
              <a:t>Log-normal an all parameters (Fixed effect Var=0.05; Random Effect Var=0.09)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D2A55-12E4-4087-A4FA-88B6D8C6B067}" type="slidenum">
              <a:rPr lang="sv-SE"/>
              <a:pPr>
                <a:defRPr/>
              </a:pPr>
              <a:t>31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- OFV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133600"/>
          <a:ext cx="6791325" cy="317023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930994"/>
                <a:gridCol w="1944463"/>
                <a:gridCol w="19158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Method</a:t>
                      </a:r>
                      <a:endParaRPr lang="en-US" sz="2000" dirty="0">
                        <a:latin typeface="Gill Alt One MT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Mean OFV</a:t>
                      </a:r>
                      <a:r>
                        <a:rPr lang="en-US" sz="2000" dirty="0" smtClean="0">
                          <a:sym typeface="Symbol"/>
                        </a:rPr>
                        <a:t></a:t>
                      </a:r>
                      <a:r>
                        <a:rPr lang="en-US" sz="2000" dirty="0" smtClean="0"/>
                        <a:t>10</a:t>
                      </a:r>
                      <a:r>
                        <a:rPr lang="en-US" sz="2000" baseline="30000" dirty="0" smtClean="0"/>
                        <a:t>21</a:t>
                      </a:r>
                      <a:r>
                        <a:rPr lang="en-US" sz="2000" dirty="0" smtClean="0"/>
                        <a:t> [95% CI]</a:t>
                      </a:r>
                      <a:endParaRPr lang="en-US" sz="2000" baseline="30000" dirty="0">
                        <a:latin typeface="Gill Alt One M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500" dirty="0">
                        <a:latin typeface="Gill Alt One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MC-RS 100,000</a:t>
                      </a:r>
                      <a:endParaRPr lang="en-US" sz="2000" b="1" dirty="0">
                        <a:latin typeface="Gill Alt One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kern="1200" dirty="0" smtClean="0"/>
                        <a:t> 3.24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MC-RS 50</a:t>
                      </a:r>
                      <a:endParaRPr lang="en-US" sz="2000" b="0" dirty="0">
                        <a:latin typeface="Gill Alt One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kern="1200" dirty="0" smtClean="0"/>
                        <a:t>3.27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 smtClean="0"/>
                        <a:t>[2.2-5.0]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MC-RS</a:t>
                      </a:r>
                      <a:r>
                        <a:rPr lang="en-US" sz="2000" b="0" baseline="0" dirty="0" smtClean="0"/>
                        <a:t> 500</a:t>
                      </a:r>
                      <a:endParaRPr lang="en-US" sz="2000" b="0" dirty="0">
                        <a:latin typeface="Gill Alt One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kern="1200" dirty="0" smtClean="0"/>
                        <a:t>3.33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 smtClean="0"/>
                        <a:t>[2.8-3.8]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MC-LHS 50</a:t>
                      </a:r>
                      <a:endParaRPr lang="en-US" sz="2000" b="0" dirty="0">
                        <a:latin typeface="Gill Alt One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kern="1200" dirty="0" smtClean="0"/>
                        <a:t>3.24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 smtClean="0"/>
                        <a:t>[2.2-4.6]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MC-LHS 500</a:t>
                      </a:r>
                      <a:endParaRPr lang="en-US" sz="2000" b="0" dirty="0">
                        <a:latin typeface="Gill Alt One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kern="1200" dirty="0" smtClean="0"/>
                        <a:t>3.22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u="none" strike="noStrike" kern="1200" dirty="0" smtClean="0"/>
                        <a:t>[2.9-3.7]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LAPLACE</a:t>
                      </a:r>
                      <a:endParaRPr lang="en-US" sz="2000" b="0" dirty="0">
                        <a:latin typeface="Gill Alt One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kern="1200" dirty="0" smtClean="0"/>
                        <a:t>2.95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LAPLACE-BFGS</a:t>
                      </a:r>
                      <a:endParaRPr lang="en-US" sz="2000" b="0" dirty="0">
                        <a:latin typeface="Gill Alt One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kern="1200" dirty="0" smtClean="0"/>
                        <a:t>3.01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2000" b="0" i="0" u="none" strike="noStrike" kern="1200" dirty="0">
                        <a:solidFill>
                          <a:srgbClr val="000000"/>
                        </a:solidFill>
                        <a:latin typeface="Gill Alt One MT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69" name="TextBox 4"/>
          <p:cNvSpPr txBox="1">
            <a:spLocks noChangeArrowheads="1"/>
          </p:cNvSpPr>
          <p:nvPr/>
        </p:nvSpPr>
        <p:spPr bwMode="auto">
          <a:xfrm>
            <a:off x="1600200" y="5486400"/>
            <a:ext cx="6380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cs typeface="ＭＳ Ｐゴシック"/>
              </a:rPr>
              <a:t>Mean OFV and non-parametric confidence intervals for different </a:t>
            </a:r>
          </a:p>
          <a:p>
            <a:r>
              <a:rPr lang="en-US">
                <a:latin typeface="Calibri" pitchFamily="34" charset="0"/>
                <a:cs typeface="ＭＳ Ｐゴシック"/>
              </a:rPr>
              <a:t>integration methods from 100 evaluations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82B23F-9AE9-4715-B5B6-C1A2C1B680FD}" type="slidenum">
              <a:rPr lang="sv-SE"/>
              <a:pPr>
                <a:defRPr/>
              </a:pPr>
              <a:t>32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- Design</a:t>
            </a:r>
          </a:p>
        </p:txBody>
      </p:sp>
      <p:grpSp>
        <p:nvGrpSpPr>
          <p:cNvPr id="62466" name="Group 103"/>
          <p:cNvGrpSpPr>
            <a:grpSpLocks/>
          </p:cNvGrpSpPr>
          <p:nvPr/>
        </p:nvGrpSpPr>
        <p:grpSpPr bwMode="auto">
          <a:xfrm>
            <a:off x="438150" y="1504950"/>
            <a:ext cx="8324850" cy="5353050"/>
            <a:chOff x="15856744" y="20721077"/>
            <a:chExt cx="16347281" cy="12535461"/>
          </a:xfrm>
        </p:grpSpPr>
        <p:pic>
          <p:nvPicPr>
            <p:cNvPr id="62468" name="Picture 4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850114" y="20943888"/>
              <a:ext cx="6345237" cy="6345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469" name="Picture 4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56744" y="20943888"/>
              <a:ext cx="6345237" cy="6345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470" name="Picture 4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841103" y="20943661"/>
              <a:ext cx="6345237" cy="6345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1" name="TextBox 93"/>
            <p:cNvSpPr txBox="1">
              <a:spLocks noChangeArrowheads="1"/>
            </p:cNvSpPr>
            <p:nvPr/>
          </p:nvSpPr>
          <p:spPr bwMode="auto">
            <a:xfrm>
              <a:off x="18115776" y="20721077"/>
              <a:ext cx="2492981" cy="88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8471" tIns="49235" rIns="98471" bIns="49235">
              <a:spAutoFit/>
            </a:bodyPr>
            <a:lstStyle/>
            <a:p>
              <a:pPr marL="742950" indent="-742950">
                <a:spcBef>
                  <a:spcPct val="20000"/>
                </a:spcBef>
              </a:pPr>
              <a:r>
                <a:rPr lang="en-US" b="1">
                  <a:latin typeface="Gill Alt One MT"/>
                  <a:cs typeface="ＭＳ Ｐゴシック"/>
                </a:rPr>
                <a:t>MC-RS 50</a:t>
              </a:r>
            </a:p>
          </p:txBody>
        </p:sp>
        <p:sp>
          <p:nvSpPr>
            <p:cNvPr id="62472" name="TextBox 94"/>
            <p:cNvSpPr txBox="1">
              <a:spLocks noChangeArrowheads="1"/>
            </p:cNvSpPr>
            <p:nvPr/>
          </p:nvSpPr>
          <p:spPr bwMode="auto">
            <a:xfrm>
              <a:off x="23021747" y="20721077"/>
              <a:ext cx="2845499" cy="88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8471" tIns="49235" rIns="98471" bIns="49235">
              <a:spAutoFit/>
            </a:bodyPr>
            <a:lstStyle/>
            <a:p>
              <a:pPr marL="742950" indent="-742950">
                <a:spcBef>
                  <a:spcPct val="20000"/>
                </a:spcBef>
              </a:pPr>
              <a:r>
                <a:rPr lang="en-US" b="1">
                  <a:latin typeface="Gill Alt One MT"/>
                  <a:cs typeface="ＭＳ Ｐゴシック"/>
                </a:rPr>
                <a:t>MC-LHS 50</a:t>
              </a:r>
            </a:p>
          </p:txBody>
        </p:sp>
        <p:sp>
          <p:nvSpPr>
            <p:cNvPr id="62473" name="TextBox 96"/>
            <p:cNvSpPr txBox="1">
              <a:spLocks noChangeArrowheads="1"/>
            </p:cNvSpPr>
            <p:nvPr/>
          </p:nvSpPr>
          <p:spPr bwMode="auto">
            <a:xfrm>
              <a:off x="28004673" y="20721077"/>
              <a:ext cx="2569276" cy="88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8471" tIns="49235" rIns="98471" bIns="49235">
              <a:spAutoFit/>
            </a:bodyPr>
            <a:lstStyle/>
            <a:p>
              <a:pPr marL="742950" indent="-742950">
                <a:spcBef>
                  <a:spcPct val="20000"/>
                </a:spcBef>
              </a:pPr>
              <a:r>
                <a:rPr lang="en-US" b="1">
                  <a:latin typeface="Gill Alt One MT"/>
                  <a:cs typeface="ＭＳ Ｐゴシック"/>
                </a:rPr>
                <a:t>LAPLACE</a:t>
              </a:r>
            </a:p>
          </p:txBody>
        </p:sp>
        <p:pic>
          <p:nvPicPr>
            <p:cNvPr id="62474" name="Picture 4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858788" y="26911300"/>
              <a:ext cx="6345237" cy="6345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5" name="TextBox 98"/>
            <p:cNvSpPr txBox="1">
              <a:spLocks noChangeArrowheads="1"/>
            </p:cNvSpPr>
            <p:nvPr/>
          </p:nvSpPr>
          <p:spPr bwMode="auto">
            <a:xfrm>
              <a:off x="27403424" y="26664675"/>
              <a:ext cx="3954164" cy="88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8471" tIns="49235" rIns="98471" bIns="49235">
              <a:spAutoFit/>
            </a:bodyPr>
            <a:lstStyle/>
            <a:p>
              <a:pPr marL="742950" indent="-742950">
                <a:spcBef>
                  <a:spcPct val="20000"/>
                </a:spcBef>
              </a:pPr>
              <a:r>
                <a:rPr lang="en-US" b="1">
                  <a:latin typeface="Gill Alt One MT"/>
                  <a:cs typeface="ＭＳ Ｐゴシック"/>
                </a:rPr>
                <a:t>LAPLACE-BFGS</a:t>
              </a:r>
            </a:p>
          </p:txBody>
        </p:sp>
        <p:pic>
          <p:nvPicPr>
            <p:cNvPr id="62476" name="Picture 4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5856744" y="26911300"/>
              <a:ext cx="6345237" cy="6345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477" name="Picture 4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0886738" y="26911300"/>
              <a:ext cx="6345237" cy="6345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8" name="TextBox 99"/>
            <p:cNvSpPr txBox="1">
              <a:spLocks noChangeArrowheads="1"/>
            </p:cNvSpPr>
            <p:nvPr/>
          </p:nvSpPr>
          <p:spPr bwMode="auto">
            <a:xfrm>
              <a:off x="18030825" y="26664675"/>
              <a:ext cx="2741633" cy="88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8471" tIns="49235" rIns="98471" bIns="49235">
              <a:spAutoFit/>
            </a:bodyPr>
            <a:lstStyle/>
            <a:p>
              <a:pPr marL="742950" indent="-742950">
                <a:spcBef>
                  <a:spcPct val="20000"/>
                </a:spcBef>
              </a:pPr>
              <a:r>
                <a:rPr lang="en-US" b="1">
                  <a:latin typeface="Gill Alt One MT"/>
                  <a:cs typeface="ＭＳ Ｐゴシック"/>
                </a:rPr>
                <a:t>MC-RS 500</a:t>
              </a:r>
            </a:p>
          </p:txBody>
        </p:sp>
        <p:sp>
          <p:nvSpPr>
            <p:cNvPr id="62479" name="TextBox 100"/>
            <p:cNvSpPr txBox="1">
              <a:spLocks noChangeArrowheads="1"/>
            </p:cNvSpPr>
            <p:nvPr/>
          </p:nvSpPr>
          <p:spPr bwMode="auto">
            <a:xfrm>
              <a:off x="22860001" y="26664675"/>
              <a:ext cx="3094149" cy="88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8471" tIns="49235" rIns="98471" bIns="49235">
              <a:spAutoFit/>
            </a:bodyPr>
            <a:lstStyle/>
            <a:p>
              <a:pPr marL="742950" indent="-742950">
                <a:spcBef>
                  <a:spcPct val="20000"/>
                </a:spcBef>
              </a:pPr>
              <a:r>
                <a:rPr lang="en-US" b="1">
                  <a:latin typeface="Gill Alt One MT"/>
                  <a:cs typeface="ＭＳ Ｐゴシック"/>
                </a:rPr>
                <a:t>MC-LHS 500</a:t>
              </a: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CEE16-7088-4BB5-AC42-6702FC8043D9}" type="slidenum">
              <a:rPr lang="sv-SE"/>
              <a:pPr>
                <a:defRPr/>
              </a:pPr>
              <a:t>33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– Runtimes</a:t>
            </a:r>
          </a:p>
        </p:txBody>
      </p:sp>
      <p:pic>
        <p:nvPicPr>
          <p:cNvPr id="63490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4238" y="1360488"/>
            <a:ext cx="7954962" cy="488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TextBox 147"/>
          <p:cNvSpPr txBox="1">
            <a:spLocks noChangeArrowheads="1"/>
          </p:cNvSpPr>
          <p:nvPr/>
        </p:nvSpPr>
        <p:spPr bwMode="auto">
          <a:xfrm rot="-5400000">
            <a:off x="4762" y="3565526"/>
            <a:ext cx="1655763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71" tIns="49235" rIns="98471" bIns="49235">
            <a:spAutoFit/>
          </a:bodyPr>
          <a:lstStyle/>
          <a:p>
            <a:pPr marL="742950" indent="-742950">
              <a:spcBef>
                <a:spcPct val="20000"/>
              </a:spcBef>
            </a:pPr>
            <a:r>
              <a:rPr lang="en-US" sz="2400">
                <a:latin typeface="Gill Alt One MT"/>
                <a:cs typeface="ＭＳ Ｐゴシック"/>
              </a:rPr>
              <a:t>Runtime [s]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CA0CF6-E75E-43D7-A6AF-976622E9BDDB}" type="slidenum">
              <a:rPr lang="sv-SE"/>
              <a:pPr>
                <a:defRPr/>
              </a:pPr>
              <a:t>34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Quasi-Newton methods constitute fast alternative for continuous design variable optimization </a:t>
            </a:r>
          </a:p>
          <a:p>
            <a:r>
              <a:rPr lang="en-US" smtClean="0"/>
              <a:t>Information about design sensitivity can be obtained with no additional cost</a:t>
            </a:r>
          </a:p>
          <a:p>
            <a:r>
              <a:rPr lang="en-US" smtClean="0"/>
              <a:t>Global Optimal Design:</a:t>
            </a:r>
          </a:p>
          <a:p>
            <a:pPr lvl="1"/>
            <a:r>
              <a:rPr lang="en-US" smtClean="0"/>
              <a:t>Monte-Carlo methods are easy and flexible but need high number of samples to give stable results</a:t>
            </a:r>
          </a:p>
          <a:p>
            <a:pPr lvl="1"/>
            <a:r>
              <a:rPr lang="en-US" smtClean="0"/>
              <a:t>Laplace approximation constitutes fast alternative for priors with continuous probability distribution function</a:t>
            </a:r>
          </a:p>
          <a:p>
            <a:pPr lvl="1"/>
            <a:r>
              <a:rPr lang="en-US" smtClean="0"/>
              <a:t>Laplace integral approximation with BFGS Hessian gave same sampling times with approx. 30% shorter runtimes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83D4C7-A57C-421E-B563-DA4BAB3A3695}" type="slidenum">
              <a:rPr lang="sv-SE"/>
              <a:pPr>
                <a:defRPr/>
              </a:pPr>
              <a:t>35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3879850"/>
            <a:ext cx="7348538" cy="10906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E428493-52E5-42C9-A59D-ED3993D97B3B}" type="slidenum">
              <a:rPr lang="sv-SE"/>
              <a:pPr>
                <a:defRPr/>
              </a:pPr>
              <a:t>36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Berling Roman"/>
              <a:buAutoNum type="arabicParenR"/>
            </a:pPr>
            <a:r>
              <a:rPr lang="en-US" sz="1600" smtClean="0"/>
              <a:t>C.G. Broyden, “The Convergence of a Class of Double-rank Minimization Algorithms 1. General Considerations,” </a:t>
            </a:r>
            <a:r>
              <a:rPr lang="en-US" sz="1600" i="1" smtClean="0"/>
              <a:t>IMA J Appl Math</a:t>
            </a:r>
            <a:r>
              <a:rPr lang="en-US" sz="1600" smtClean="0"/>
              <a:t>, vol. 6, Mar. 1970, pp. 76-90.  </a:t>
            </a:r>
          </a:p>
          <a:p>
            <a:pPr>
              <a:buFont typeface="Berling Roman"/>
              <a:buAutoNum type="arabicParenR"/>
            </a:pPr>
            <a:r>
              <a:rPr lang="en-US" sz="1600" smtClean="0"/>
              <a:t>R. Fletcher, “A new approach to variable metric algorithms,” </a:t>
            </a:r>
            <a:r>
              <a:rPr lang="en-US" sz="1600" i="1" smtClean="0"/>
              <a:t>The Computer Journal</a:t>
            </a:r>
            <a:r>
              <a:rPr lang="en-US" sz="1600" smtClean="0"/>
              <a:t>, vol. 13, 1970, p. 317.  </a:t>
            </a:r>
          </a:p>
          <a:p>
            <a:pPr>
              <a:buFont typeface="Berling Roman"/>
              <a:buAutoNum type="arabicParenR"/>
            </a:pPr>
            <a:r>
              <a:rPr lang="en-US" sz="1600" smtClean="0"/>
              <a:t>D. Goldfarb, “A family of variable-metric methods derived by variational means,” </a:t>
            </a:r>
            <a:r>
              <a:rPr lang="en-US" sz="1600" i="1" smtClean="0"/>
              <a:t>Mathematics of Computation</a:t>
            </a:r>
            <a:r>
              <a:rPr lang="en-US" sz="1600" smtClean="0"/>
              <a:t>, 1970, pp. 23–26.  </a:t>
            </a:r>
          </a:p>
          <a:p>
            <a:pPr>
              <a:buFont typeface="Berling Roman"/>
              <a:buAutoNum type="arabicParenR"/>
            </a:pPr>
            <a:r>
              <a:rPr lang="en-US" sz="1600" smtClean="0"/>
              <a:t>D.F. Shanno, “Conditioning of quasi-Newton methods for function minimization,” </a:t>
            </a:r>
            <a:r>
              <a:rPr lang="en-US" sz="1600" i="1" smtClean="0"/>
              <a:t>Mathematics of Computation</a:t>
            </a:r>
            <a:r>
              <a:rPr lang="en-US" sz="1600" smtClean="0"/>
              <a:t>, 1970, pp. 647–656.  </a:t>
            </a:r>
          </a:p>
          <a:p>
            <a:pPr>
              <a:buFont typeface="Berling Roman"/>
              <a:buAutoNum type="arabicParenR"/>
            </a:pPr>
            <a:r>
              <a:rPr lang="en-US" sz="1600" smtClean="0"/>
              <a:t>R.H. Byrd, P. Lu, J. Nocedal, and C. Zhu, “A limited memory algorithm for bound constrained optimization,” </a:t>
            </a:r>
            <a:r>
              <a:rPr lang="en-US" sz="1600" i="1" smtClean="0"/>
              <a:t>SIAM J. Sci. Comput.</a:t>
            </a:r>
            <a:r>
              <a:rPr lang="en-US" sz="1600" smtClean="0"/>
              <a:t>, vol. 16, 1995, pp. 1190-1208.  </a:t>
            </a:r>
          </a:p>
          <a:p>
            <a:pPr>
              <a:buFont typeface="Berling Roman"/>
              <a:buAutoNum type="arabicParenR"/>
            </a:pPr>
            <a:r>
              <a:rPr lang="en-US" sz="1600" smtClean="0"/>
              <a:t>M. Dodds, A. Hooker, and P. Vicini, “Robust Population Pharmacokinetic Experiment Design,” </a:t>
            </a:r>
            <a:r>
              <a:rPr lang="en-US" sz="1600" i="1" smtClean="0"/>
              <a:t>Journal of Pharmacokinetics and Pharmacodynamics</a:t>
            </a:r>
            <a:r>
              <a:rPr lang="en-US" sz="1600" smtClean="0"/>
              <a:t>, vol. 32, Feb. 2005, pp. 33-64.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BA272D-6548-4713-915D-7B5B19C81B01}" type="slidenum">
              <a:rPr lang="sv-SE"/>
              <a:pPr>
                <a:defRPr/>
              </a:pPr>
              <a:t>37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66863"/>
            <a:ext cx="8724900" cy="4597400"/>
          </a:xfrm>
        </p:spPr>
        <p:txBody>
          <a:bodyPr/>
          <a:lstStyle/>
          <a:p>
            <a:r>
              <a:rPr lang="en-US" smtClean="0"/>
              <a:t>Interval methods</a:t>
            </a:r>
          </a:p>
          <a:p>
            <a:pPr lvl="2">
              <a:buFontTx/>
              <a:buNone/>
            </a:pPr>
            <a:r>
              <a:rPr lang="en-US" smtClean="0"/>
              <a:t>True global optimizers</a:t>
            </a:r>
          </a:p>
          <a:p>
            <a:pPr lvl="2">
              <a:buFontTx/>
              <a:buNone/>
            </a:pPr>
            <a:r>
              <a:rPr lang="en-US" smtClean="0"/>
              <a:t>Hard to implement</a:t>
            </a:r>
          </a:p>
          <a:p>
            <a:pPr lvl="2">
              <a:buFontTx/>
              <a:buNone/>
            </a:pPr>
            <a:r>
              <a:rPr lang="en-US" smtClean="0"/>
              <a:t>Still under development</a:t>
            </a:r>
          </a:p>
          <a:p>
            <a:r>
              <a:rPr lang="en-US" smtClean="0"/>
              <a:t>Stochastic methods </a:t>
            </a:r>
          </a:p>
          <a:p>
            <a:pPr lvl="1"/>
            <a:r>
              <a:rPr lang="en-US" smtClean="0"/>
              <a:t>Simulated Annealing  (SA), Ant colony optimization, Genetic Algorithm(GA)</a:t>
            </a:r>
          </a:p>
          <a:p>
            <a:pPr lvl="1">
              <a:buFontTx/>
              <a:buNone/>
            </a:pPr>
            <a:r>
              <a:rPr lang="en-US" smtClean="0"/>
              <a:t> 	Easy to implement (SA) </a:t>
            </a:r>
          </a:p>
          <a:p>
            <a:pPr lvl="1">
              <a:buFontTx/>
              <a:buNone/>
            </a:pPr>
            <a:r>
              <a:rPr lang="en-US" smtClean="0"/>
              <a:t>	Marketing effective (GA)</a:t>
            </a:r>
          </a:p>
          <a:p>
            <a:pPr lvl="1">
              <a:buFontTx/>
              <a:buNone/>
            </a:pPr>
            <a:r>
              <a:rPr lang="en-US" smtClean="0"/>
              <a:t>	Slow</a:t>
            </a:r>
          </a:p>
          <a:p>
            <a:pPr lvl="1">
              <a:buFontTx/>
              <a:buNone/>
            </a:pPr>
            <a:r>
              <a:rPr lang="en-US" smtClean="0"/>
              <a:t>	No information about solution</a:t>
            </a:r>
          </a:p>
          <a:p>
            <a:pPr lvl="1">
              <a:buFontTx/>
              <a:buNone/>
            </a:pPr>
            <a:r>
              <a:rPr lang="en-US" smtClean="0"/>
              <a:t>	Heuristic</a:t>
            </a:r>
          </a:p>
          <a:p>
            <a:endParaRPr lang="en-US" smtClean="0"/>
          </a:p>
        </p:txBody>
      </p:sp>
      <p:sp>
        <p:nvSpPr>
          <p:cNvPr id="4" name="Minus 3"/>
          <p:cNvSpPr>
            <a:spLocks noChangeAspect="1"/>
          </p:cNvSpPr>
          <p:nvPr/>
        </p:nvSpPr>
        <p:spPr bwMode="auto">
          <a:xfrm>
            <a:off x="944563" y="2438400"/>
            <a:ext cx="274637" cy="274638"/>
          </a:xfrm>
          <a:prstGeom prst="mathMinu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Minus 4"/>
          <p:cNvSpPr>
            <a:spLocks noChangeAspect="1"/>
          </p:cNvSpPr>
          <p:nvPr/>
        </p:nvSpPr>
        <p:spPr bwMode="auto">
          <a:xfrm>
            <a:off x="944563" y="2773363"/>
            <a:ext cx="274637" cy="274637"/>
          </a:xfrm>
          <a:prstGeom prst="mathMinu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Plus 5"/>
          <p:cNvSpPr>
            <a:spLocks noChangeAspect="1"/>
          </p:cNvSpPr>
          <p:nvPr/>
        </p:nvSpPr>
        <p:spPr bwMode="auto">
          <a:xfrm>
            <a:off x="944563" y="2057400"/>
            <a:ext cx="274637" cy="274638"/>
          </a:xfrm>
          <a:prstGeom prst="mathPlus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Minus 7"/>
          <p:cNvSpPr>
            <a:spLocks noChangeAspect="1"/>
          </p:cNvSpPr>
          <p:nvPr/>
        </p:nvSpPr>
        <p:spPr bwMode="auto">
          <a:xfrm>
            <a:off x="944563" y="4738688"/>
            <a:ext cx="274637" cy="274637"/>
          </a:xfrm>
          <a:prstGeom prst="mathMinu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Minus 8"/>
          <p:cNvSpPr>
            <a:spLocks noChangeAspect="1"/>
          </p:cNvSpPr>
          <p:nvPr/>
        </p:nvSpPr>
        <p:spPr bwMode="auto">
          <a:xfrm>
            <a:off x="944563" y="5122863"/>
            <a:ext cx="274637" cy="274637"/>
          </a:xfrm>
          <a:prstGeom prst="mathMinu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Plus 9"/>
          <p:cNvSpPr>
            <a:spLocks noChangeAspect="1"/>
          </p:cNvSpPr>
          <p:nvPr/>
        </p:nvSpPr>
        <p:spPr bwMode="auto">
          <a:xfrm>
            <a:off x="944563" y="4038600"/>
            <a:ext cx="274637" cy="274638"/>
          </a:xfrm>
          <a:prstGeom prst="mathPlus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Minus 10"/>
          <p:cNvSpPr>
            <a:spLocks noChangeAspect="1"/>
          </p:cNvSpPr>
          <p:nvPr/>
        </p:nvSpPr>
        <p:spPr bwMode="auto">
          <a:xfrm>
            <a:off x="944563" y="5470525"/>
            <a:ext cx="274637" cy="274638"/>
          </a:xfrm>
          <a:prstGeom prst="mathMinu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Plus 11"/>
          <p:cNvSpPr>
            <a:spLocks noChangeAspect="1"/>
          </p:cNvSpPr>
          <p:nvPr/>
        </p:nvSpPr>
        <p:spPr bwMode="auto">
          <a:xfrm>
            <a:off x="944563" y="4378325"/>
            <a:ext cx="274637" cy="274638"/>
          </a:xfrm>
          <a:prstGeom prst="mathPlus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2092F6-C9B8-4CBF-B394-726C501F023E}" type="slidenum">
              <a:rPr lang="sv-SE"/>
              <a:pPr>
                <a:defRPr/>
              </a:pPr>
              <a:t>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Derivative free methods</a:t>
            </a:r>
          </a:p>
          <a:p>
            <a:pPr lvl="1"/>
            <a:r>
              <a:rPr lang="en-US" smtClean="0"/>
              <a:t>Downhill Simplex Method</a:t>
            </a:r>
          </a:p>
          <a:p>
            <a:pPr lvl="2">
              <a:buFontTx/>
              <a:buNone/>
            </a:pPr>
            <a:r>
              <a:rPr lang="en-US" smtClean="0"/>
              <a:t>No derivatives necessary</a:t>
            </a:r>
          </a:p>
          <a:p>
            <a:pPr lvl="2">
              <a:buFontTx/>
              <a:buNone/>
            </a:pPr>
            <a:r>
              <a:rPr lang="en-US" smtClean="0"/>
              <a:t>Robust</a:t>
            </a:r>
          </a:p>
          <a:p>
            <a:pPr lvl="2">
              <a:buFontTx/>
              <a:buNone/>
            </a:pPr>
            <a:r>
              <a:rPr lang="en-US" smtClean="0"/>
              <a:t>Slow</a:t>
            </a:r>
          </a:p>
          <a:p>
            <a:pPr lvl="2">
              <a:buFontTx/>
              <a:buNone/>
            </a:pPr>
            <a:r>
              <a:rPr lang="en-US" smtClean="0"/>
              <a:t>Local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4" name="Minus 3"/>
          <p:cNvSpPr>
            <a:spLocks noChangeAspect="1"/>
          </p:cNvSpPr>
          <p:nvPr/>
        </p:nvSpPr>
        <p:spPr bwMode="auto">
          <a:xfrm>
            <a:off x="944563" y="3162300"/>
            <a:ext cx="274637" cy="274638"/>
          </a:xfrm>
          <a:prstGeom prst="mathMinu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Minus 4"/>
          <p:cNvSpPr>
            <a:spLocks noChangeAspect="1"/>
          </p:cNvSpPr>
          <p:nvPr/>
        </p:nvSpPr>
        <p:spPr bwMode="auto">
          <a:xfrm>
            <a:off x="944563" y="3498850"/>
            <a:ext cx="274637" cy="273050"/>
          </a:xfrm>
          <a:prstGeom prst="mathMinu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Plus 5"/>
          <p:cNvSpPr>
            <a:spLocks noChangeAspect="1"/>
          </p:cNvSpPr>
          <p:nvPr/>
        </p:nvSpPr>
        <p:spPr bwMode="auto">
          <a:xfrm>
            <a:off x="944563" y="2805113"/>
            <a:ext cx="274637" cy="273050"/>
          </a:xfrm>
          <a:prstGeom prst="mathPlus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Plus 6"/>
          <p:cNvSpPr>
            <a:spLocks noChangeAspect="1"/>
          </p:cNvSpPr>
          <p:nvPr/>
        </p:nvSpPr>
        <p:spPr bwMode="auto">
          <a:xfrm>
            <a:off x="944563" y="2424113"/>
            <a:ext cx="274637" cy="274637"/>
          </a:xfrm>
          <a:prstGeom prst="mathPlus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EB79E8-F85F-4B32-96F6-3B75A9539743}" type="slidenum">
              <a:rPr lang="sv-SE"/>
              <a:pPr>
                <a:defRPr/>
              </a:pPr>
              <a:t>5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Gradient Based Methods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  <a:cs typeface="ＭＳ Ｐゴシック"/>
            </a:endParaRPr>
          </a:p>
        </p:txBody>
      </p:sp>
      <p:pic>
        <p:nvPicPr>
          <p:cNvPr id="58371" name="Picture 6" descr="opt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752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F9A29D-3353-4BD1-92CD-0394215C6F51}" type="slidenum">
              <a:rPr lang="sv-SE"/>
              <a:pPr>
                <a:defRPr/>
              </a:pPr>
              <a:t>6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Gradient Based Methods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  <a:cs typeface="ＭＳ Ｐゴシック"/>
            </a:endParaRPr>
          </a:p>
        </p:txBody>
      </p:sp>
      <p:pic>
        <p:nvPicPr>
          <p:cNvPr id="45059" name="Picture 6" descr="opt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752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6916E5-D4D6-41A6-B64C-B6F4F589DF19}" type="slidenum">
              <a:rPr lang="sv-SE"/>
              <a:pPr>
                <a:defRPr/>
              </a:pPr>
              <a:t>7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Gradient Based Methods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  <a:cs typeface="ＭＳ Ｐゴシック"/>
            </a:endParaRPr>
          </a:p>
        </p:txBody>
      </p:sp>
      <p:pic>
        <p:nvPicPr>
          <p:cNvPr id="33795" name="Picture 6" descr="opt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752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381A70-AAF8-4D27-9948-E3CCEE7F7177}" type="slidenum">
              <a:rPr lang="sv-SE"/>
              <a:pPr>
                <a:defRPr/>
              </a:pPr>
              <a:t>8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Gradient Based Methods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  <a:cs typeface="ＭＳ Ｐゴシック"/>
            </a:endParaRPr>
          </a:p>
        </p:txBody>
      </p:sp>
      <p:pic>
        <p:nvPicPr>
          <p:cNvPr id="38915" name="Picture 6" descr="opt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752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FCD513-6011-4345-924B-70A1731E30E1}" type="slidenum">
              <a:rPr lang="sv-SE"/>
              <a:pPr>
                <a:defRPr/>
              </a:pPr>
              <a:t>9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psala">
  <a:themeElements>
    <a:clrScheme name="Uppsal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77777"/>
      </a:accent1>
      <a:accent2>
        <a:srgbClr val="990000"/>
      </a:accent2>
      <a:accent3>
        <a:srgbClr val="FFFFFF"/>
      </a:accent3>
      <a:accent4>
        <a:srgbClr val="000000"/>
      </a:accent4>
      <a:accent5>
        <a:srgbClr val="BDBDBD"/>
      </a:accent5>
      <a:accent6>
        <a:srgbClr val="8A0000"/>
      </a:accent6>
      <a:hlink>
        <a:srgbClr val="0000FF"/>
      </a:hlink>
      <a:folHlink>
        <a:srgbClr val="808080"/>
      </a:folHlink>
    </a:clrScheme>
    <a:fontScheme name="Uppsala">
      <a:majorFont>
        <a:latin typeface="Berling Roman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Uppsala</Template>
  <TotalTime>8788</TotalTime>
  <Words>881</Words>
  <Application>Microsoft Office PowerPoint</Application>
  <PresentationFormat>On-screen Show (4:3)</PresentationFormat>
  <Paragraphs>313</Paragraphs>
  <Slides>37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5" baseType="lpstr">
      <vt:lpstr>Calibri</vt:lpstr>
      <vt:lpstr>ＭＳ Ｐゴシック</vt:lpstr>
      <vt:lpstr>Arial</vt:lpstr>
      <vt:lpstr>Berling Roman</vt:lpstr>
      <vt:lpstr>Times New Roman</vt:lpstr>
      <vt:lpstr>Wingdings</vt:lpstr>
      <vt:lpstr>Gill Alt One MT</vt:lpstr>
      <vt:lpstr>Symbol</vt:lpstr>
      <vt:lpstr>Uppsala</vt:lpstr>
      <vt:lpstr>Uppsala</vt:lpstr>
      <vt:lpstr>Uppsala</vt:lpstr>
      <vt:lpstr>Uppsala</vt:lpstr>
      <vt:lpstr>Uppsala</vt:lpstr>
      <vt:lpstr>Uppsala</vt:lpstr>
      <vt:lpstr>Uppsala</vt:lpstr>
      <vt:lpstr>Uppsala</vt:lpstr>
      <vt:lpstr>Uppsala</vt:lpstr>
      <vt:lpstr>Equation</vt:lpstr>
      <vt:lpstr> Application of Quasi-Newton Algorithms in Optimal Design  </vt:lpstr>
      <vt:lpstr>Outline</vt:lpstr>
      <vt:lpstr>Optimizing a Design</vt:lpstr>
      <vt:lpstr>Optimization</vt:lpstr>
      <vt:lpstr>Optimization</vt:lpstr>
      <vt:lpstr>Gradient Based Methods</vt:lpstr>
      <vt:lpstr>Gradient Based Methods</vt:lpstr>
      <vt:lpstr>Gradient Based Methods</vt:lpstr>
      <vt:lpstr>Gradient Based Methods</vt:lpstr>
      <vt:lpstr>Gradient Based Methods</vt:lpstr>
      <vt:lpstr>Gradient Based Methods</vt:lpstr>
      <vt:lpstr>Gradient Based Methods</vt:lpstr>
      <vt:lpstr>Newton Method</vt:lpstr>
      <vt:lpstr>Newton Method</vt:lpstr>
      <vt:lpstr>Quasi-Newton Methods</vt:lpstr>
      <vt:lpstr>Quasi-Newton Methods</vt:lpstr>
      <vt:lpstr>Constraints</vt:lpstr>
      <vt:lpstr>BFGS-B</vt:lpstr>
      <vt:lpstr>Comparison</vt:lpstr>
      <vt:lpstr>Results</vt:lpstr>
      <vt:lpstr>Design Sensitivity</vt:lpstr>
      <vt:lpstr>Design Sensitivity - Visual</vt:lpstr>
      <vt:lpstr>Design Sensitivity - Numerical</vt:lpstr>
      <vt:lpstr>LAPLACE APPROXIMATION</vt:lpstr>
      <vt:lpstr>Global Optimal Design</vt:lpstr>
      <vt:lpstr>Laplace Approximation</vt:lpstr>
      <vt:lpstr>Laplace Approximation</vt:lpstr>
      <vt:lpstr>Laplace-BFGS Approximation</vt:lpstr>
      <vt:lpstr>Laplace-BFGS – Random Effects</vt:lpstr>
      <vt:lpstr>Comparison</vt:lpstr>
      <vt:lpstr>Comparison</vt:lpstr>
      <vt:lpstr>Results - OFV</vt:lpstr>
      <vt:lpstr>Results - Design</vt:lpstr>
      <vt:lpstr>Results – Runtimes</vt:lpstr>
      <vt:lpstr>Conclusions</vt:lpstr>
      <vt:lpstr>THANK YOU!</vt:lpstr>
      <vt:lpstr>References</vt:lpstr>
    </vt:vector>
  </TitlesOfParts>
  <Company>Uppsala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Application of Quasi-Newton Algorithms in Optimal Design  </dc:title>
  <dc:creator>Sebastian Ueckert</dc:creator>
  <cp:lastModifiedBy>bb</cp:lastModifiedBy>
  <cp:revision>26</cp:revision>
  <dcterms:created xsi:type="dcterms:W3CDTF">2010-05-10T15:34:18Z</dcterms:created>
  <dcterms:modified xsi:type="dcterms:W3CDTF">2010-08-07T17:20:06Z</dcterms:modified>
</cp:coreProperties>
</file>