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3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5920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notes: westminster talk notes.docx
- Title, conference details, and speaker credentials supplied by the user in chat.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notes: westminster talk notes.docx
- Office for Students, "Regulatory advice 24: Guidance related to freedom of speech": https://www.officeforstudents.org.uk/publications/regulatory-advice-24-guidance-related-to-freedom-of-speech/
- Office for Students, "Securing free speech": https://www.officeforstudents.org.uk/for-providers/freedom-of-speech/securing-free-speech/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notes: westminster talk notes.docx
- Princeton Principles for a Campus Culture of Free Inquiry (via James Madison Program report): https://jmp.princeton.edu/sites/g/files/toruqf5371/files/documents/JMP%20Fall%202023%20Report.pdf
- University of Chicago, Kalven Committee report: https://provost.uchicago.edu/sites/default/files/documents/reports/KalvenRprt_0.pdf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notes: westminster talk notes.docx
- User-provided image asset: Screenshot 2026-03-18 204434.png (epistemic funnel illustration)
- Jonathan Haidt, "Why Universities Must Choose One Telos: Truth or Social Justice": https://heterodoxacademy.org/blog/one-telos-truth-or-social-justice-2/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notes: westminster talk notes.docx
- Vanderbilt University, "Dialogue Vanderbilt": https://www.vanderbilt.edu/dialogue-vanderbilt/
- Vanderbilt University, "How We Practice Free Expression": https://www.vanderbilt.edu/dialogue-vanderbilt/how-we-practice-free-expression/
- Vanderbilt University, Culture, Advocacy, and Leadership courses (including "Free Speech, Dangerous Ideas"): https://as.vanderbilt.edu/culture-advocacy-leadership/courses/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713232" y="6355080"/>
            <a:ext cx="10744200" cy="0"/>
          </a:xfrm>
          <a:prstGeom prst="line">
            <a:avLst/>
          </a:prstGeom>
          <a:noFill/>
          <a:ln w="12700">
            <a:solidFill>
              <a:srgbClr val="D5CEC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46304"/>
            <a:ext cx="12191695" cy="6711696"/>
          </a:xfrm>
          <a:prstGeom prst="rect">
            <a:avLst/>
          </a:prstGeom>
          <a:solidFill>
            <a:srgbClr val="F7F5F0"/>
          </a:solidFill>
          <a:ln w="12700">
            <a:solidFill>
              <a:srgbClr val="F7F5F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9006840" y="146304"/>
            <a:ext cx="3184855" cy="6711696"/>
          </a:xfrm>
          <a:prstGeom prst="rect">
            <a:avLst/>
          </a:prstGeom>
          <a:solidFill>
            <a:srgbClr val="EDE6D8"/>
          </a:solidFill>
          <a:ln w="12700">
            <a:solidFill>
              <a:srgbClr val="EDE6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9006840" y="146304"/>
            <a:ext cx="164592" cy="6711696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822960" y="566928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89B3C"/>
                </a:solidFill>
              </a:rPr>
              <a:t>WESTMINSTER HIGHER EDUCATION FORUM POLICY CONFERENCE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50" dirty="0">
                <a:solidFill>
                  <a:srgbClr val="0F2747"/>
                </a:solidFill>
              </a:rPr>
              <a:t>Next steps for freedom of speech in higher education institutions in England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822960" y="1874520"/>
            <a:ext cx="7406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F2747"/>
                </a:solidFill>
              </a:rPr>
              <a:t>Developing a culture of free speech and open debate on campus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9319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52525"/>
                </a:solidFill>
              </a:rPr>
              <a:t>Professor Abhishek Saha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434340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</a:rPr>
              <a:t>Professor of Mathematics, Queen Mary University of London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</a:rPr>
              <a:t>Founder Member, London Universities’ Council for Academic Freedom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</a:rPr>
              <a:t>Advisory Board Member, Committee for Academic Freedom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9372600" y="2377440"/>
            <a:ext cx="2331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2747"/>
                </a:solidFill>
              </a:rPr>
              <a:t>Four pillars for universities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372600" y="4343400"/>
            <a:ext cx="2011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dirty="0">
                <a:solidFill>
                  <a:srgbClr val="666666"/>
                </a:solidFill>
              </a:rPr>
              <a:t>rules</a:t>
            </a:r>
            <a:endParaRPr lang="en-US" sz="1750" dirty="0"/>
          </a:p>
          <a:p>
            <a:pPr marL="0" indent="0">
              <a:buNone/>
            </a:pPr>
            <a:r>
              <a:rPr lang="en-US" sz="1750" dirty="0">
                <a:solidFill>
                  <a:srgbClr val="666666"/>
                </a:solidFill>
              </a:rPr>
              <a:t>neutrality</a:t>
            </a:r>
            <a:endParaRPr lang="en-US" sz="1750" dirty="0"/>
          </a:p>
          <a:p>
            <a:pPr marL="0" indent="0">
              <a:buNone/>
            </a:pPr>
            <a:r>
              <a:rPr lang="en-US" sz="1750" dirty="0">
                <a:solidFill>
                  <a:srgbClr val="666666"/>
                </a:solidFill>
              </a:rPr>
              <a:t>truth</a:t>
            </a:r>
            <a:endParaRPr lang="en-US" sz="1750" dirty="0"/>
          </a:p>
          <a:p>
            <a:pPr marL="0" indent="0">
              <a:buNone/>
            </a:pPr>
            <a:r>
              <a:rPr lang="en-US" sz="1750" dirty="0">
                <a:solidFill>
                  <a:srgbClr val="666666"/>
                </a:solidFill>
              </a:rPr>
              <a:t>discourse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749808" y="64008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66666"/>
                </a:solidFill>
              </a:rPr>
              <a:t>Developing a free speech culture on campus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9808" y="34747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89B3C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PILLAR 1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621792"/>
            <a:ext cx="9692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274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Robust protections for free speech and academic freedom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49808" y="1335024"/>
            <a:ext cx="9875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A durable culture of free speech starts with enforceable rules protecting it.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49808" y="1682496"/>
            <a:ext cx="868680" cy="0"/>
          </a:xfrm>
          <a:prstGeom prst="line">
            <a:avLst/>
          </a:prstGeom>
          <a:noFill/>
          <a:ln w="2286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6446520" cy="3611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A resilient free speech culture depends on strong institutional protection for students and staff to express any lawful views without fear of retribution or censorship.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OfS Regulatory Advice 24 offers a practical framework for the “reasonably practicable steps” universities should take under the Higher Education (Freedom of Speech) Act.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Universities may regulate time, place and manner when necessary to protect </a:t>
            </a:r>
            <a:r>
              <a:rPr lang="en-US" sz="1800" i="1" dirty="0">
                <a:solidFill>
                  <a:srgbClr val="252525"/>
                </a:solidFill>
              </a:rPr>
              <a:t>essential functions</a:t>
            </a:r>
            <a:r>
              <a:rPr lang="en-US" sz="1800" dirty="0">
                <a:solidFill>
                  <a:srgbClr val="252525"/>
                </a:solidFill>
              </a:rPr>
              <a:t>, but such restrictions </a:t>
            </a:r>
            <a:r>
              <a:rPr lang="en-US" dirty="0">
                <a:solidFill>
                  <a:srgbClr val="252525"/>
                </a:solidFill>
              </a:rPr>
              <a:t>must</a:t>
            </a:r>
            <a:r>
              <a:rPr lang="en-US" sz="1800" dirty="0">
                <a:solidFill>
                  <a:srgbClr val="252525"/>
                </a:solidFill>
              </a:rPr>
              <a:t> remain minimal, proportionat</a:t>
            </a:r>
            <a:r>
              <a:rPr lang="en-US" dirty="0">
                <a:solidFill>
                  <a:srgbClr val="252525"/>
                </a:solidFill>
              </a:rPr>
              <a:t>e and </a:t>
            </a:r>
            <a:r>
              <a:rPr lang="en-US" sz="1800" dirty="0">
                <a:solidFill>
                  <a:srgbClr val="252525"/>
                </a:solidFill>
              </a:rPr>
              <a:t>viewpoint-neutral.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635240" y="1828800"/>
            <a:ext cx="3749040" cy="3611880"/>
          </a:xfrm>
          <a:prstGeom prst="roundRect">
            <a:avLst>
              <a:gd name="adj" fmla="val 1519"/>
            </a:avLst>
          </a:prstGeom>
          <a:solidFill>
            <a:srgbClr val="17365D"/>
          </a:solidFill>
          <a:ln w="12700">
            <a:solidFill>
              <a:srgbClr val="17365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7882128" y="208483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What this means in practice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882128" y="2505456"/>
            <a:ext cx="2980944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dirty="0">
                <a:solidFill>
                  <a:srgbClr val="FFFFFF"/>
                </a:solidFill>
              </a:rPr>
              <a:t>• Staff and students should feel confident they can express difficult or unpopular ideas without punishment.</a:t>
            </a:r>
            <a:endParaRPr lang="en-US" sz="1580" dirty="0"/>
          </a:p>
          <a:p>
            <a:pPr marL="0" indent="0">
              <a:buNone/>
            </a:pP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FFFFFF"/>
                </a:solidFill>
              </a:rPr>
              <a:t>• Student societies and academics should be able to invite any speaker they want.</a:t>
            </a:r>
            <a:endParaRPr lang="en-US" sz="1580" dirty="0"/>
          </a:p>
          <a:p>
            <a:pPr marL="0" indent="0">
              <a:buNone/>
            </a:pPr>
            <a:endParaRPr lang="en-US" sz="1580" dirty="0"/>
          </a:p>
          <a:p>
            <a:pPr marL="0" indent="0">
              <a:buNone/>
            </a:pPr>
            <a:r>
              <a:rPr lang="en-US" sz="1580" dirty="0">
                <a:solidFill>
                  <a:srgbClr val="FFFFFF"/>
                </a:solidFill>
              </a:rPr>
              <a:t>• Policies and procedures should facilitate open forums. </a:t>
            </a:r>
            <a:endParaRPr lang="en-US" sz="1580" dirty="0"/>
          </a:p>
        </p:txBody>
      </p:sp>
      <p:sp>
        <p:nvSpPr>
          <p:cNvPr id="10" name="Text 8"/>
          <p:cNvSpPr/>
          <p:nvPr/>
        </p:nvSpPr>
        <p:spPr>
          <a:xfrm>
            <a:off x="841248" y="5650992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i="1" dirty="0">
                <a:solidFill>
                  <a:srgbClr val="4C6B5F"/>
                </a:solidFill>
              </a:rPr>
              <a:t>The policy challenge is to protect freedom of speech to the fullest extent possible, not to balance it away against other values.</a:t>
            </a:r>
            <a:endParaRPr lang="en-US" sz="1320" dirty="0"/>
          </a:p>
        </p:txBody>
      </p:sp>
      <p:sp>
        <p:nvSpPr>
          <p:cNvPr id="11" name="Text 9"/>
          <p:cNvSpPr/>
          <p:nvPr/>
        </p:nvSpPr>
        <p:spPr>
          <a:xfrm>
            <a:off x="749808" y="64008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66666"/>
                </a:solidFill>
              </a:rPr>
              <a:t>Four pillars for a campus free speech culture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9808" y="34747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89B3C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PILLAR 2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621792"/>
            <a:ext cx="9692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274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Institutional neutrality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49808" y="1335024"/>
            <a:ext cx="9875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When universities take positions on contested issues, they create a chilling effect on open debate 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49808" y="1682496"/>
            <a:ext cx="868680" cy="0"/>
          </a:xfrm>
          <a:prstGeom prst="line">
            <a:avLst/>
          </a:prstGeom>
          <a:noFill/>
          <a:ln w="2286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10332720" cy="1965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760" dirty="0">
                <a:solidFill>
                  <a:srgbClr val="252525"/>
                </a:solidFill>
              </a:rPr>
              <a:t>• Universities must not take positions on political, social or cultural issues unless they directly and materially affect the </a:t>
            </a:r>
            <a:r>
              <a:rPr lang="en-US" sz="1760" i="1" dirty="0">
                <a:solidFill>
                  <a:srgbClr val="252525"/>
                </a:solidFill>
              </a:rPr>
              <a:t>core functions</a:t>
            </a:r>
            <a:r>
              <a:rPr lang="en-US" sz="1760" dirty="0">
                <a:solidFill>
                  <a:srgbClr val="252525"/>
                </a:solidFill>
              </a:rPr>
              <a:t> of the university.</a:t>
            </a:r>
            <a:endParaRPr lang="en-US" sz="1760" dirty="0"/>
          </a:p>
          <a:p>
            <a:pPr marL="0" indent="0">
              <a:buNone/>
            </a:pPr>
            <a:endParaRPr lang="en-US" sz="1760" dirty="0"/>
          </a:p>
          <a:p>
            <a:pPr marL="0" indent="0">
              <a:buNone/>
            </a:pPr>
            <a:r>
              <a:rPr lang="en-US" sz="1760" dirty="0">
                <a:solidFill>
                  <a:srgbClr val="252525"/>
                </a:solidFill>
              </a:rPr>
              <a:t>• Official statements create an institutional orthodoxy that inhibits the free expression of ideas.</a:t>
            </a:r>
            <a:endParaRPr lang="en-US" sz="1760" dirty="0"/>
          </a:p>
          <a:p>
            <a:pPr marL="0" indent="0">
              <a:buNone/>
            </a:pPr>
            <a:endParaRPr lang="en-US" sz="1760" dirty="0"/>
          </a:p>
          <a:p>
            <a:pPr marL="0" indent="0">
              <a:buNone/>
            </a:pPr>
            <a:r>
              <a:rPr lang="en-US" sz="1760" dirty="0">
                <a:solidFill>
                  <a:srgbClr val="252525"/>
                </a:solidFill>
              </a:rPr>
              <a:t>• Neutrality constrains the institution, not individual academics speaking in a personal capacity.</a:t>
            </a:r>
            <a:endParaRPr lang="en-US" sz="1760" dirty="0"/>
          </a:p>
        </p:txBody>
      </p:sp>
      <p:sp>
        <p:nvSpPr>
          <p:cNvPr id="7" name="Shape 5"/>
          <p:cNvSpPr/>
          <p:nvPr/>
        </p:nvSpPr>
        <p:spPr>
          <a:xfrm>
            <a:off x="914400" y="3977640"/>
            <a:ext cx="10195560" cy="1280160"/>
          </a:xfrm>
          <a:prstGeom prst="roundRect">
            <a:avLst>
              <a:gd name="adj" fmla="val 4286"/>
            </a:avLst>
          </a:prstGeom>
          <a:solidFill>
            <a:srgbClr val="F4EBDD"/>
          </a:solidFill>
          <a:ln w="12700">
            <a:solidFill>
              <a:srgbClr val="F4EBDD">
                <a:alpha val="0"/>
              </a:srgbClr>
            </a:solidFill>
            <a:prstDash val="solid"/>
          </a:ln>
          <a:effectLst>
            <a:outerShdw blurRad="16510" dist="127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1170432" y="4160520"/>
            <a:ext cx="9683496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20" i="1" dirty="0">
                <a:solidFill>
                  <a:srgbClr val="0F2747"/>
                </a:solidFill>
                <a:latin typeface="Liberation Serif" pitchFamily="34" charset="0"/>
                <a:ea typeface="Liberation Serif" pitchFamily="34" charset="-122"/>
                <a:cs typeface="Liberation Serif" pitchFamily="34" charset="-120"/>
              </a:rPr>
              <a:t>“If an academic institution is not required to adopt a position in order to fulfill its mission of intellectual freedom or operational capacity, it is required not to adopt a position.” — Princeton Principles for a Campus Culture of Free Inquiry</a:t>
            </a:r>
            <a:endParaRPr lang="en-US" sz="1620" dirty="0"/>
          </a:p>
        </p:txBody>
      </p:sp>
      <p:sp>
        <p:nvSpPr>
          <p:cNvPr id="9" name="Text 7"/>
          <p:cNvSpPr/>
          <p:nvPr/>
        </p:nvSpPr>
        <p:spPr>
          <a:xfrm>
            <a:off x="932688" y="5650992"/>
            <a:ext cx="10058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40" i="1" dirty="0">
                <a:solidFill>
                  <a:srgbClr val="4C6B5F"/>
                </a:solidFill>
              </a:rPr>
              <a:t>Underlying idea: the university is a platform for truth-seeking and debate, not a corporate entity with a collective voice.</a:t>
            </a:r>
            <a:endParaRPr lang="en-US" sz="1340" dirty="0"/>
          </a:p>
        </p:txBody>
      </p:sp>
      <p:sp>
        <p:nvSpPr>
          <p:cNvPr id="10" name="Text 8"/>
          <p:cNvSpPr/>
          <p:nvPr/>
        </p:nvSpPr>
        <p:spPr>
          <a:xfrm>
            <a:off x="749808" y="64008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66666"/>
                </a:solidFill>
              </a:rPr>
              <a:t>Four pillars for a campus free speech culture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9808" y="34747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89B3C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PILLAR 3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621792"/>
            <a:ext cx="9692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274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Truth-seeking as the university’s telos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49808" y="1335024"/>
            <a:ext cx="9875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Universities need to be explicit that their core purpose is the pursuit of truth and the dissemination of knowledge.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49808" y="1682496"/>
            <a:ext cx="868680" cy="0"/>
          </a:xfrm>
          <a:prstGeom prst="line">
            <a:avLst/>
          </a:prstGeom>
          <a:noFill/>
          <a:ln w="2286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22960" y="1828799"/>
            <a:ext cx="5806440" cy="336499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Universities exist for the pursuit of truth and the advancement and dissemination of knowledge.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Jonathan Rauch’s “epistemic funnel” captures the process of knowledge creation: a wide range of ideas enters at the top, then evidence, criticism and organised scepticism do the winnowing.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>
                <a:solidFill>
                  <a:srgbClr val="252525"/>
                </a:solidFill>
              </a:rPr>
              <a:t>• </a:t>
            </a:r>
            <a:r>
              <a:rPr lang="en-US" dirty="0"/>
              <a:t>Unless universities explicitly affirm truth as their telos, and act accordingly – including staying laser-focused on merit when evaluating both ideas and people – </a:t>
            </a:r>
            <a:r>
              <a:rPr lang="en-GB" dirty="0"/>
              <a:t>the rationale for a free speech culture begins to collapse.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770000" y="1828799"/>
            <a:ext cx="4495407" cy="4031124"/>
          </a:xfrm>
          <a:prstGeom prst="roundRect">
            <a:avLst>
              <a:gd name="adj" fmla="val 1519"/>
            </a:avLst>
          </a:prstGeom>
          <a:solidFill>
            <a:srgbClr val="F0ECE2"/>
          </a:solidFill>
          <a:ln w="15240">
            <a:solidFill>
              <a:srgbClr val="DDD5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0" descr="/mnt/data/Screenshot 2026-03-18 20443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7127" y="2022919"/>
            <a:ext cx="3881152" cy="3411723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188903" y="549554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66666"/>
                </a:solidFill>
              </a:rPr>
              <a:t>Epistemic funnel: credit Janelle Delia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1094691" y="5285232"/>
            <a:ext cx="5150834" cy="987552"/>
          </a:xfrm>
          <a:prstGeom prst="roundRect">
            <a:avLst>
              <a:gd name="adj" fmla="val 5556"/>
            </a:avLst>
          </a:prstGeom>
          <a:solidFill>
            <a:srgbClr val="E8F0F5"/>
          </a:solidFill>
          <a:ln w="12700">
            <a:solidFill>
              <a:srgbClr val="E8F0F5">
                <a:alpha val="0"/>
              </a:srgbClr>
            </a:solidFill>
            <a:prstDash val="solid"/>
          </a:ln>
          <a:effectLst>
            <a:outerShdw blurRad="16510" dist="127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1235291" y="5495544"/>
            <a:ext cx="4941221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20" i="1" dirty="0">
                <a:solidFill>
                  <a:srgbClr val="0F2747"/>
                </a:solidFill>
                <a:latin typeface="Liberation Serif" pitchFamily="34" charset="0"/>
                <a:ea typeface="Liberation Serif" pitchFamily="34" charset="-122"/>
                <a:cs typeface="Liberation Serif" pitchFamily="34" charset="-120"/>
              </a:rPr>
              <a:t>“The telos of a knife is to cut, the telos of medicine is to heal, and the telos of a university is truth.” — Jonathan Haidt, 2016</a:t>
            </a:r>
            <a:endParaRPr lang="en-US" sz="1520" dirty="0"/>
          </a:p>
        </p:txBody>
      </p:sp>
      <p:sp>
        <p:nvSpPr>
          <p:cNvPr id="12" name="Text 9"/>
          <p:cNvSpPr/>
          <p:nvPr/>
        </p:nvSpPr>
        <p:spPr>
          <a:xfrm>
            <a:off x="749808" y="64008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66666"/>
                </a:solidFill>
              </a:rPr>
              <a:t>Four pillars for a campus free speech culture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9808" y="34747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89B3C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PILLAR 4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621792"/>
            <a:ext cx="9692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274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Civil discourse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49808" y="1335024"/>
            <a:ext cx="9875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6666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A free speech culture also depends on civil discourse, constructive disagreement and pluralism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49808" y="1682496"/>
            <a:ext cx="868680" cy="0"/>
          </a:xfrm>
          <a:prstGeom prst="line">
            <a:avLst/>
          </a:prstGeom>
          <a:noFill/>
          <a:ln w="2286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6446520" cy="3520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r>
              <a:rPr lang="en-US" sz="1800" dirty="0">
                <a:solidFill>
                  <a:srgbClr val="252525"/>
                </a:solidFill>
              </a:rPr>
              <a:t>• The winnowing process </a:t>
            </a:r>
            <a:r>
              <a:rPr lang="en-US" dirty="0">
                <a:solidFill>
                  <a:srgbClr val="252525"/>
                </a:solidFill>
              </a:rPr>
              <a:t>within</a:t>
            </a:r>
            <a:r>
              <a:rPr lang="en-US" sz="1800" dirty="0">
                <a:solidFill>
                  <a:srgbClr val="252525"/>
                </a:solidFill>
              </a:rPr>
              <a:t> the epistemic funnel depends on debate conducted through argument </a:t>
            </a:r>
            <a:r>
              <a:rPr lang="en-US" sz="1800">
                <a:solidFill>
                  <a:srgbClr val="252525"/>
                </a:solidFill>
              </a:rPr>
              <a:t>and evidence: </a:t>
            </a:r>
            <a:r>
              <a:rPr lang="en-US" sz="1800" dirty="0">
                <a:solidFill>
                  <a:srgbClr val="252525"/>
                </a:solidFill>
              </a:rPr>
              <a:t>robust in advocacy, respectful in tone, and</a:t>
            </a:r>
            <a:r>
              <a:rPr lang="en-US" dirty="0">
                <a:solidFill>
                  <a:srgbClr val="252525"/>
                </a:solidFill>
              </a:rPr>
              <a:t> open to persuasion</a:t>
            </a:r>
            <a:r>
              <a:rPr lang="en-US" sz="1800" dirty="0">
                <a:solidFill>
                  <a:srgbClr val="252525"/>
                </a:solidFill>
              </a:rPr>
              <a:t>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>
                <a:solidFill>
                  <a:srgbClr val="252525"/>
                </a:solidFill>
              </a:rPr>
              <a:t>• Viewpoint diversity matters because it </a:t>
            </a:r>
            <a:r>
              <a:rPr lang="en-GB" dirty="0"/>
              <a:t>fosters vigorous scrutiny, challenges entrenched doctrines, and corrects biases</a:t>
            </a:r>
            <a:r>
              <a:rPr lang="en-US" sz="1800" dirty="0">
                <a:solidFill>
                  <a:srgbClr val="252525"/>
                </a:solidFill>
              </a:rPr>
              <a:t>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52525"/>
                </a:solidFill>
              </a:rPr>
              <a:t>• Universities need to take active steps to teach students the habits and practices of reflection, engagement, disagreement, compromise, institution-building and mutual respect.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543800" y="1810512"/>
            <a:ext cx="3840480" cy="3566160"/>
          </a:xfrm>
          <a:prstGeom prst="roundRect">
            <a:avLst>
              <a:gd name="adj" fmla="val 1538"/>
            </a:avLst>
          </a:prstGeom>
          <a:solidFill>
            <a:srgbClr val="EEF2ED"/>
          </a:solidFill>
          <a:ln w="13970">
            <a:solidFill>
              <a:srgbClr val="D8E0D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7818120" y="20482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747"/>
                </a:solidFill>
              </a:rPr>
              <a:t>One practical model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818120" y="2468880"/>
            <a:ext cx="306324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i="1" dirty="0">
                <a:solidFill>
                  <a:srgbClr val="252525"/>
                </a:solidFill>
              </a:rPr>
              <a:t>Dialogue Vanderbilt </a:t>
            </a:r>
            <a:r>
              <a:rPr lang="en-US" sz="1550" dirty="0">
                <a:solidFill>
                  <a:srgbClr val="252525"/>
                </a:solidFill>
              </a:rPr>
              <a:t>shows how a university can normalise constructive disagreement through campus-wide programming, targeted courses, student engagement, explicit commitment.</a:t>
            </a:r>
            <a:endParaRPr lang="en-US" sz="1550" dirty="0"/>
          </a:p>
          <a:p>
            <a:pPr marL="0" indent="0">
              <a:buNone/>
            </a:pPr>
            <a:endParaRPr lang="en-US" sz="1550" dirty="0"/>
          </a:p>
          <a:p>
            <a:pPr marL="0" indent="0">
              <a:buNone/>
            </a:pPr>
            <a:r>
              <a:rPr lang="en-US" sz="1550" dirty="0">
                <a:solidFill>
                  <a:srgbClr val="252525"/>
                </a:solidFill>
              </a:rPr>
              <a:t>The broader lesson for UK institutions: robust civil discourse is not spontaneous; it has to be taught, practised and rewarded.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841248" y="5596128"/>
            <a:ext cx="10332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40" i="1" dirty="0">
                <a:solidFill>
                  <a:srgbClr val="4C6B5F"/>
                </a:solidFill>
              </a:rPr>
              <a:t>Closing thought: free speech culture is sustained not only by legal duties, but by institutional purpose and active cultivation.</a:t>
            </a:r>
            <a:endParaRPr lang="en-US" sz="1340" dirty="0"/>
          </a:p>
        </p:txBody>
      </p:sp>
      <p:sp>
        <p:nvSpPr>
          <p:cNvPr id="11" name="Text 9"/>
          <p:cNvSpPr/>
          <p:nvPr/>
        </p:nvSpPr>
        <p:spPr>
          <a:xfrm>
            <a:off x="749808" y="64008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66666"/>
                </a:solidFill>
              </a:rPr>
              <a:t>Developing a free speech culture on campus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419088"/>
            <a:ext cx="3200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6A6A6A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Liberation San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Liberation 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1102</Words>
  <Application>Microsoft Office PowerPoint</Application>
  <PresentationFormat>Widescreen</PresentationFormat>
  <Paragraphs>80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Liberation Sans</vt:lpstr>
      <vt:lpstr>Liberation Serif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free speech culture on campus</dc:title>
  <dc:subject>Developing a free speech culture on campus</dc:subject>
  <dc:creator>OpenAI</dc:creator>
  <cp:lastModifiedBy>Abhishek Saha</cp:lastModifiedBy>
  <cp:revision>7</cp:revision>
  <dcterms:created xsi:type="dcterms:W3CDTF">2026-03-19T15:21:40Z</dcterms:created>
  <dcterms:modified xsi:type="dcterms:W3CDTF">2026-03-19T22:32:51Z</dcterms:modified>
</cp:coreProperties>
</file>